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2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91" r:id="rId6"/>
    <p:sldMasterId id="2147483702" r:id="rId7"/>
    <p:sldMasterId id="2147483717" r:id="rId8"/>
  </p:sldMasterIdLst>
  <p:notesMasterIdLst>
    <p:notesMasterId r:id="rId37"/>
  </p:notesMasterIdLst>
  <p:sldIdLst>
    <p:sldId id="273" r:id="rId9"/>
    <p:sldId id="1313" r:id="rId10"/>
    <p:sldId id="274" r:id="rId11"/>
    <p:sldId id="1373" r:id="rId12"/>
    <p:sldId id="1317" r:id="rId13"/>
    <p:sldId id="1309" r:id="rId14"/>
    <p:sldId id="1429" r:id="rId15"/>
    <p:sldId id="1424" r:id="rId16"/>
    <p:sldId id="1425" r:id="rId17"/>
    <p:sldId id="1357" r:id="rId18"/>
    <p:sldId id="1366" r:id="rId19"/>
    <p:sldId id="268" r:id="rId20"/>
    <p:sldId id="1420" r:id="rId21"/>
    <p:sldId id="1367" r:id="rId22"/>
    <p:sldId id="1423" r:id="rId23"/>
    <p:sldId id="1342" r:id="rId24"/>
    <p:sldId id="1363" r:id="rId25"/>
    <p:sldId id="1362" r:id="rId26"/>
    <p:sldId id="1413" r:id="rId27"/>
    <p:sldId id="1415" r:id="rId28"/>
    <p:sldId id="1411" r:id="rId29"/>
    <p:sldId id="1416" r:id="rId30"/>
    <p:sldId id="1417" r:id="rId31"/>
    <p:sldId id="1428" r:id="rId32"/>
    <p:sldId id="1426" r:id="rId33"/>
    <p:sldId id="1422" r:id="rId34"/>
    <p:sldId id="1427" r:id="rId35"/>
    <p:sldId id="257" r:id="rId36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E75"/>
    <a:srgbClr val="57585B"/>
    <a:srgbClr val="09E1AB"/>
    <a:srgbClr val="1C3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4774" autoAdjust="0"/>
  </p:normalViewPr>
  <p:slideViewPr>
    <p:cSldViewPr>
      <p:cViewPr varScale="1">
        <p:scale>
          <a:sx n="43" d="100"/>
          <a:sy n="43" d="100"/>
        </p:scale>
        <p:origin x="1138" y="43"/>
      </p:cViewPr>
      <p:guideLst>
        <p:guide orient="horz" pos="3466"/>
        <p:guide pos="2160"/>
      </p:guideLst>
    </p:cSldViewPr>
  </p:slideViewPr>
  <p:outlineViewPr>
    <p:cViewPr>
      <p:scale>
        <a:sx n="33" d="100"/>
        <a:sy n="33" d="100"/>
      </p:scale>
      <p:origin x="0" y="-128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Hami" userId="ff046a27-5c2d-419c-986f-e5d7b1e85de3" providerId="ADAL" clId="{C5C26406-BF9F-4B8B-8C24-A672202E229B}"/>
    <pc:docChg chg="custSel delSld modSld delMainMaster">
      <pc:chgData name="Jasmin Hami" userId="ff046a27-5c2d-419c-986f-e5d7b1e85de3" providerId="ADAL" clId="{C5C26406-BF9F-4B8B-8C24-A672202E229B}" dt="2022-07-15T08:41:03.288" v="109" actId="729"/>
      <pc:docMkLst>
        <pc:docMk/>
      </pc:docMkLst>
      <pc:sldChg chg="del">
        <pc:chgData name="Jasmin Hami" userId="ff046a27-5c2d-419c-986f-e5d7b1e85de3" providerId="ADAL" clId="{C5C26406-BF9F-4B8B-8C24-A672202E229B}" dt="2022-07-04T14:46:30.274" v="14" actId="47"/>
        <pc:sldMkLst>
          <pc:docMk/>
          <pc:sldMk cId="0" sldId="271"/>
        </pc:sldMkLst>
      </pc:sldChg>
      <pc:sldChg chg="delSp mod modNotesTx">
        <pc:chgData name="Jasmin Hami" userId="ff046a27-5c2d-419c-986f-e5d7b1e85de3" providerId="ADAL" clId="{C5C26406-BF9F-4B8B-8C24-A672202E229B}" dt="2022-07-04T14:46:57.244" v="22" actId="478"/>
        <pc:sldMkLst>
          <pc:docMk/>
          <pc:sldMk cId="0" sldId="273"/>
        </pc:sldMkLst>
        <pc:spChg chg="del">
          <ac:chgData name="Jasmin Hami" userId="ff046a27-5c2d-419c-986f-e5d7b1e85de3" providerId="ADAL" clId="{C5C26406-BF9F-4B8B-8C24-A672202E229B}" dt="2022-07-04T14:46:57.244" v="22" actId="478"/>
          <ac:spMkLst>
            <pc:docMk/>
            <pc:sldMk cId="0" sldId="273"/>
            <ac:spMk id="2" creationId="{B20F2BAD-7F97-4517-84BC-EF7561FEEE65}"/>
          </ac:spMkLst>
        </pc:spChg>
      </pc:sldChg>
      <pc:sldChg chg="modSp mod modNotesTx">
        <pc:chgData name="Jasmin Hami" userId="ff046a27-5c2d-419c-986f-e5d7b1e85de3" providerId="ADAL" clId="{C5C26406-BF9F-4B8B-8C24-A672202E229B}" dt="2022-07-04T14:48:28.846" v="40" actId="1076"/>
        <pc:sldMkLst>
          <pc:docMk/>
          <pc:sldMk cId="0" sldId="274"/>
        </pc:sldMkLst>
        <pc:spChg chg="mod">
          <ac:chgData name="Jasmin Hami" userId="ff046a27-5c2d-419c-986f-e5d7b1e85de3" providerId="ADAL" clId="{C5C26406-BF9F-4B8B-8C24-A672202E229B}" dt="2022-07-04T14:48:28.846" v="40" actId="1076"/>
          <ac:spMkLst>
            <pc:docMk/>
            <pc:sldMk cId="0" sldId="274"/>
            <ac:spMk id="51" creationId="{06926151-860E-4B1F-BF06-438698952608}"/>
          </ac:spMkLst>
        </pc:spChg>
      </pc:sldChg>
      <pc:sldChg chg="del">
        <pc:chgData name="Jasmin Hami" userId="ff046a27-5c2d-419c-986f-e5d7b1e85de3" providerId="ADAL" clId="{C5C26406-BF9F-4B8B-8C24-A672202E229B}" dt="2022-07-04T14:45:47.417" v="7" actId="47"/>
        <pc:sldMkLst>
          <pc:docMk/>
          <pc:sldMk cId="1942793182" sldId="1302"/>
        </pc:sldMkLst>
      </pc:sldChg>
      <pc:sldChg chg="del">
        <pc:chgData name="Jasmin Hami" userId="ff046a27-5c2d-419c-986f-e5d7b1e85de3" providerId="ADAL" clId="{C5C26406-BF9F-4B8B-8C24-A672202E229B}" dt="2022-07-04T14:45:50.867" v="8" actId="47"/>
        <pc:sldMkLst>
          <pc:docMk/>
          <pc:sldMk cId="1617104511" sldId="1308"/>
        </pc:sldMkLst>
      </pc:sldChg>
      <pc:sldChg chg="modSp mod modNotesTx">
        <pc:chgData name="Jasmin Hami" userId="ff046a27-5c2d-419c-986f-e5d7b1e85de3" providerId="ADAL" clId="{C5C26406-BF9F-4B8B-8C24-A672202E229B}" dt="2022-07-04T14:49:08.109" v="43" actId="2711"/>
        <pc:sldMkLst>
          <pc:docMk/>
          <pc:sldMk cId="2672990319" sldId="1309"/>
        </pc:sldMkLst>
        <pc:spChg chg="mod">
          <ac:chgData name="Jasmin Hami" userId="ff046a27-5c2d-419c-986f-e5d7b1e85de3" providerId="ADAL" clId="{C5C26406-BF9F-4B8B-8C24-A672202E229B}" dt="2022-07-04T14:49:08.109" v="43" actId="2711"/>
          <ac:spMkLst>
            <pc:docMk/>
            <pc:sldMk cId="2672990319" sldId="1309"/>
            <ac:spMk id="121" creationId="{A4B92BAB-76FD-477E-9C03-EFC6D84BB597}"/>
          </ac:spMkLst>
        </pc:spChg>
      </pc:sldChg>
      <pc:sldChg chg="del">
        <pc:chgData name="Jasmin Hami" userId="ff046a27-5c2d-419c-986f-e5d7b1e85de3" providerId="ADAL" clId="{C5C26406-BF9F-4B8B-8C24-A672202E229B}" dt="2022-07-04T14:46:37.930" v="21" actId="47"/>
        <pc:sldMkLst>
          <pc:docMk/>
          <pc:sldMk cId="2905962481" sldId="1310"/>
        </pc:sldMkLst>
      </pc:sldChg>
      <pc:sldChg chg="del">
        <pc:chgData name="Jasmin Hami" userId="ff046a27-5c2d-419c-986f-e5d7b1e85de3" providerId="ADAL" clId="{C5C26406-BF9F-4B8B-8C24-A672202E229B}" dt="2022-07-04T14:46:36.128" v="19" actId="47"/>
        <pc:sldMkLst>
          <pc:docMk/>
          <pc:sldMk cId="0" sldId="1312"/>
        </pc:sldMkLst>
      </pc:sldChg>
      <pc:sldChg chg="del">
        <pc:chgData name="Jasmin Hami" userId="ff046a27-5c2d-419c-986f-e5d7b1e85de3" providerId="ADAL" clId="{C5C26406-BF9F-4B8B-8C24-A672202E229B}" dt="2022-07-04T14:46:37.109" v="20" actId="47"/>
        <pc:sldMkLst>
          <pc:docMk/>
          <pc:sldMk cId="0" sldId="1314"/>
        </pc:sldMkLst>
      </pc:sldChg>
      <pc:sldChg chg="modNotesTx">
        <pc:chgData name="Jasmin Hami" userId="ff046a27-5c2d-419c-986f-e5d7b1e85de3" providerId="ADAL" clId="{C5C26406-BF9F-4B8B-8C24-A672202E229B}" dt="2022-07-04T14:45:29.504" v="4" actId="6549"/>
        <pc:sldMkLst>
          <pc:docMk/>
          <pc:sldMk cId="10132629" sldId="1317"/>
        </pc:sldMkLst>
      </pc:sldChg>
      <pc:sldChg chg="del">
        <pc:chgData name="Jasmin Hami" userId="ff046a27-5c2d-419c-986f-e5d7b1e85de3" providerId="ADAL" clId="{C5C26406-BF9F-4B8B-8C24-A672202E229B}" dt="2022-07-04T14:46:31.795" v="15" actId="47"/>
        <pc:sldMkLst>
          <pc:docMk/>
          <pc:sldMk cId="3606825694" sldId="1321"/>
        </pc:sldMkLst>
      </pc:sldChg>
      <pc:sldChg chg="del">
        <pc:chgData name="Jasmin Hami" userId="ff046a27-5c2d-419c-986f-e5d7b1e85de3" providerId="ADAL" clId="{C5C26406-BF9F-4B8B-8C24-A672202E229B}" dt="2022-07-04T14:46:32.800" v="16" actId="47"/>
        <pc:sldMkLst>
          <pc:docMk/>
          <pc:sldMk cId="8868967" sldId="1322"/>
        </pc:sldMkLst>
      </pc:sldChg>
      <pc:sldChg chg="del">
        <pc:chgData name="Jasmin Hami" userId="ff046a27-5c2d-419c-986f-e5d7b1e85de3" providerId="ADAL" clId="{C5C26406-BF9F-4B8B-8C24-A672202E229B}" dt="2022-07-04T14:46:35.124" v="18" actId="47"/>
        <pc:sldMkLst>
          <pc:docMk/>
          <pc:sldMk cId="448508811" sldId="1323"/>
        </pc:sldMkLst>
      </pc:sldChg>
      <pc:sldChg chg="del">
        <pc:chgData name="Jasmin Hami" userId="ff046a27-5c2d-419c-986f-e5d7b1e85de3" providerId="ADAL" clId="{C5C26406-BF9F-4B8B-8C24-A672202E229B}" dt="2022-07-04T14:46:34.189" v="17" actId="47"/>
        <pc:sldMkLst>
          <pc:docMk/>
          <pc:sldMk cId="2383012588" sldId="1324"/>
        </pc:sldMkLst>
      </pc:sldChg>
      <pc:sldChg chg="modSp mod modNotesTx">
        <pc:chgData name="Jasmin Hami" userId="ff046a27-5c2d-419c-986f-e5d7b1e85de3" providerId="ADAL" clId="{C5C26406-BF9F-4B8B-8C24-A672202E229B}" dt="2022-07-04T14:49:47.355" v="46" actId="1076"/>
        <pc:sldMkLst>
          <pc:docMk/>
          <pc:sldMk cId="2454922792" sldId="1357"/>
        </pc:sldMkLst>
        <pc:spChg chg="mod">
          <ac:chgData name="Jasmin Hami" userId="ff046a27-5c2d-419c-986f-e5d7b1e85de3" providerId="ADAL" clId="{C5C26406-BF9F-4B8B-8C24-A672202E229B}" dt="2022-07-04T14:49:47.355" v="46" actId="1076"/>
          <ac:spMkLst>
            <pc:docMk/>
            <pc:sldMk cId="2454922792" sldId="1357"/>
            <ac:spMk id="47" creationId="{692C61F2-8C2A-4C43-8D9E-8EC7C1EAB6A6}"/>
          </ac:spMkLst>
        </pc:spChg>
      </pc:sldChg>
      <pc:sldChg chg="modSp mod modNotesTx">
        <pc:chgData name="Jasmin Hami" userId="ff046a27-5c2d-419c-986f-e5d7b1e85de3" providerId="ADAL" clId="{C5C26406-BF9F-4B8B-8C24-A672202E229B}" dt="2022-07-04T14:50:36.588" v="60" actId="1076"/>
        <pc:sldMkLst>
          <pc:docMk/>
          <pc:sldMk cId="4006850292" sldId="1367"/>
        </pc:sldMkLst>
        <pc:spChg chg="mod">
          <ac:chgData name="Jasmin Hami" userId="ff046a27-5c2d-419c-986f-e5d7b1e85de3" providerId="ADAL" clId="{C5C26406-BF9F-4B8B-8C24-A672202E229B}" dt="2022-07-04T14:50:36.588" v="60" actId="1076"/>
          <ac:spMkLst>
            <pc:docMk/>
            <pc:sldMk cId="4006850292" sldId="1367"/>
            <ac:spMk id="31" creationId="{F793B2A0-BDDD-4F71-9A02-D7582BE8C447}"/>
          </ac:spMkLst>
        </pc:spChg>
      </pc:sldChg>
      <pc:sldChg chg="modSp mod modNotesTx">
        <pc:chgData name="Jasmin Hami" userId="ff046a27-5c2d-419c-986f-e5d7b1e85de3" providerId="ADAL" clId="{C5C26406-BF9F-4B8B-8C24-A672202E229B}" dt="2022-07-04T14:48:13.544" v="39" actId="1076"/>
        <pc:sldMkLst>
          <pc:docMk/>
          <pc:sldMk cId="4194386587" sldId="1373"/>
        </pc:sldMkLst>
        <pc:spChg chg="mod">
          <ac:chgData name="Jasmin Hami" userId="ff046a27-5c2d-419c-986f-e5d7b1e85de3" providerId="ADAL" clId="{C5C26406-BF9F-4B8B-8C24-A672202E229B}" dt="2022-07-04T14:48:13.544" v="39" actId="1076"/>
          <ac:spMkLst>
            <pc:docMk/>
            <pc:sldMk cId="4194386587" sldId="1373"/>
            <ac:spMk id="168" creationId="{6BD76B47-8146-4372-A744-29C93B550FD0}"/>
          </ac:spMkLst>
        </pc:spChg>
      </pc:sldChg>
      <pc:sldChg chg="modSp mod">
        <pc:chgData name="Jasmin Hami" userId="ff046a27-5c2d-419c-986f-e5d7b1e85de3" providerId="ADAL" clId="{C5C26406-BF9F-4B8B-8C24-A672202E229B}" dt="2022-07-04T14:50:20.579" v="59" actId="1076"/>
        <pc:sldMkLst>
          <pc:docMk/>
          <pc:sldMk cId="880933656" sldId="1420"/>
        </pc:sldMkLst>
        <pc:spChg chg="mod">
          <ac:chgData name="Jasmin Hami" userId="ff046a27-5c2d-419c-986f-e5d7b1e85de3" providerId="ADAL" clId="{C5C26406-BF9F-4B8B-8C24-A672202E229B}" dt="2022-07-04T14:50:20.579" v="59" actId="1076"/>
          <ac:spMkLst>
            <pc:docMk/>
            <pc:sldMk cId="880933656" sldId="1420"/>
            <ac:spMk id="22" creationId="{1AAB75BC-BD58-4126-A7BE-FBE4539EF65D}"/>
          </ac:spMkLst>
        </pc:spChg>
      </pc:sldChg>
      <pc:sldChg chg="mod modShow">
        <pc:chgData name="Jasmin Hami" userId="ff046a27-5c2d-419c-986f-e5d7b1e85de3" providerId="ADAL" clId="{C5C26406-BF9F-4B8B-8C24-A672202E229B}" dt="2022-07-15T08:41:03.288" v="109" actId="729"/>
        <pc:sldMkLst>
          <pc:docMk/>
          <pc:sldMk cId="1279912031" sldId="1422"/>
        </pc:sldMkLst>
      </pc:sldChg>
      <pc:sldChg chg="modSp mod">
        <pc:chgData name="Jasmin Hami" userId="ff046a27-5c2d-419c-986f-e5d7b1e85de3" providerId="ADAL" clId="{C5C26406-BF9F-4B8B-8C24-A672202E229B}" dt="2022-07-04T14:53:40.644" v="108" actId="20577"/>
        <pc:sldMkLst>
          <pc:docMk/>
          <pc:sldMk cId="1757324825" sldId="1423"/>
        </pc:sldMkLst>
        <pc:spChg chg="mod">
          <ac:chgData name="Jasmin Hami" userId="ff046a27-5c2d-419c-986f-e5d7b1e85de3" providerId="ADAL" clId="{C5C26406-BF9F-4B8B-8C24-A672202E229B}" dt="2022-07-04T14:53:40.644" v="108" actId="20577"/>
          <ac:spMkLst>
            <pc:docMk/>
            <pc:sldMk cId="1757324825" sldId="1423"/>
            <ac:spMk id="31" creationId="{F793B2A0-BDDD-4F71-9A02-D7582BE8C447}"/>
          </ac:spMkLst>
        </pc:spChg>
      </pc:sldChg>
      <pc:sldChg chg="modSp mod">
        <pc:chgData name="Jasmin Hami" userId="ff046a27-5c2d-419c-986f-e5d7b1e85de3" providerId="ADAL" clId="{C5C26406-BF9F-4B8B-8C24-A672202E229B}" dt="2022-07-04T14:49:17.364" v="44" actId="1076"/>
        <pc:sldMkLst>
          <pc:docMk/>
          <pc:sldMk cId="3815814898" sldId="1424"/>
        </pc:sldMkLst>
        <pc:spChg chg="mod">
          <ac:chgData name="Jasmin Hami" userId="ff046a27-5c2d-419c-986f-e5d7b1e85de3" providerId="ADAL" clId="{C5C26406-BF9F-4B8B-8C24-A672202E229B}" dt="2022-07-04T14:49:17.364" v="44" actId="1076"/>
          <ac:spMkLst>
            <pc:docMk/>
            <pc:sldMk cId="3815814898" sldId="1424"/>
            <ac:spMk id="121" creationId="{A4B92BAB-76FD-477E-9C03-EFC6D84BB597}"/>
          </ac:spMkLst>
        </pc:spChg>
      </pc:sldChg>
      <pc:sldChg chg="modSp mod modNotesTx">
        <pc:chgData name="Jasmin Hami" userId="ff046a27-5c2d-419c-986f-e5d7b1e85de3" providerId="ADAL" clId="{C5C26406-BF9F-4B8B-8C24-A672202E229B}" dt="2022-07-04T14:49:33.530" v="45" actId="1076"/>
        <pc:sldMkLst>
          <pc:docMk/>
          <pc:sldMk cId="0" sldId="1425"/>
        </pc:sldMkLst>
        <pc:spChg chg="mod">
          <ac:chgData name="Jasmin Hami" userId="ff046a27-5c2d-419c-986f-e5d7b1e85de3" providerId="ADAL" clId="{C5C26406-BF9F-4B8B-8C24-A672202E229B}" dt="2022-07-04T14:49:33.530" v="45" actId="1076"/>
          <ac:spMkLst>
            <pc:docMk/>
            <pc:sldMk cId="0" sldId="1425"/>
            <ac:spMk id="22" creationId="{1AAB75BC-BD58-4126-A7BE-FBE4539EF65D}"/>
          </ac:spMkLst>
        </pc:spChg>
      </pc:sldChg>
      <pc:sldChg chg="modNotesTx">
        <pc:chgData name="Jasmin Hami" userId="ff046a27-5c2d-419c-986f-e5d7b1e85de3" providerId="ADAL" clId="{C5C26406-BF9F-4B8B-8C24-A672202E229B}" dt="2022-07-04T14:46:23.185" v="13" actId="6549"/>
        <pc:sldMkLst>
          <pc:docMk/>
          <pc:sldMk cId="0" sldId="1426"/>
        </pc:sldMkLst>
      </pc:sldChg>
      <pc:sldChg chg="modNotesTx">
        <pc:chgData name="Jasmin Hami" userId="ff046a27-5c2d-419c-986f-e5d7b1e85de3" providerId="ADAL" clId="{C5C26406-BF9F-4B8B-8C24-A672202E229B}" dt="2022-07-04T14:46:20.133" v="12" actId="6549"/>
        <pc:sldMkLst>
          <pc:docMk/>
          <pc:sldMk cId="86250631" sldId="1428"/>
        </pc:sldMkLst>
      </pc:sldChg>
      <pc:sldChg chg="modNotesTx">
        <pc:chgData name="Jasmin Hami" userId="ff046a27-5c2d-419c-986f-e5d7b1e85de3" providerId="ADAL" clId="{C5C26406-BF9F-4B8B-8C24-A672202E229B}" dt="2022-07-04T14:52:53.814" v="102" actId="113"/>
        <pc:sldMkLst>
          <pc:docMk/>
          <pc:sldMk cId="450244886" sldId="1429"/>
        </pc:sldMkLst>
      </pc:sldChg>
      <pc:sldChg chg="del">
        <pc:chgData name="Jasmin Hami" userId="ff046a27-5c2d-419c-986f-e5d7b1e85de3" providerId="ADAL" clId="{C5C26406-BF9F-4B8B-8C24-A672202E229B}" dt="2022-07-04T14:44:58.570" v="0" actId="2696"/>
        <pc:sldMkLst>
          <pc:docMk/>
          <pc:sldMk cId="0" sldId="1430"/>
        </pc:sldMkLst>
      </pc:sldChg>
      <pc:sldMasterChg chg="del delSldLayout">
        <pc:chgData name="Jasmin Hami" userId="ff046a27-5c2d-419c-986f-e5d7b1e85de3" providerId="ADAL" clId="{C5C26406-BF9F-4B8B-8C24-A672202E229B}" dt="2022-07-04T14:46:30.274" v="14" actId="47"/>
        <pc:sldMasterMkLst>
          <pc:docMk/>
          <pc:sldMasterMk cId="1665671840" sldId="2147483679"/>
        </pc:sldMasterMkLst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4005186140" sldId="2147483680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301475863" sldId="2147483681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2404763064" sldId="2147483682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4090261654" sldId="2147483683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2060800258" sldId="2147483684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3884024888" sldId="2147483685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2083612128" sldId="2147483686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3620207143" sldId="2147483687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1811601982" sldId="2147483688"/>
          </pc:sldLayoutMkLst>
        </pc:sldLayoutChg>
        <pc:sldLayoutChg chg="del">
          <pc:chgData name="Jasmin Hami" userId="ff046a27-5c2d-419c-986f-e5d7b1e85de3" providerId="ADAL" clId="{C5C26406-BF9F-4B8B-8C24-A672202E229B}" dt="2022-07-04T14:46:30.274" v="14" actId="47"/>
          <pc:sldLayoutMkLst>
            <pc:docMk/>
            <pc:sldMasterMk cId="1665671840" sldId="2147483679"/>
            <pc:sldLayoutMk cId="2806229502" sldId="2147483689"/>
          </pc:sldLayoutMkLst>
        </pc:sldLayoutChg>
      </pc:sldMasterChg>
      <pc:sldMasterChg chg="del delSldLayout">
        <pc:chgData name="Jasmin Hami" userId="ff046a27-5c2d-419c-986f-e5d7b1e85de3" providerId="ADAL" clId="{C5C26406-BF9F-4B8B-8C24-A672202E229B}" dt="2022-07-04T14:44:58.570" v="0" actId="2696"/>
        <pc:sldMasterMkLst>
          <pc:docMk/>
          <pc:sldMasterMk cId="1935741815" sldId="2147483728"/>
        </pc:sldMasterMkLst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3787149034" sldId="2147483729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2122449525" sldId="2147483730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4018609794" sldId="2147483731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3344947071" sldId="2147483732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2104200918" sldId="2147483733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152064833" sldId="2147483734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3974407996" sldId="2147483735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2195182960" sldId="2147483736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2878085923" sldId="2147483737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125574283" sldId="2147483738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2657485764" sldId="2147483739"/>
          </pc:sldLayoutMkLst>
        </pc:sldLayoutChg>
        <pc:sldLayoutChg chg="del">
          <pc:chgData name="Jasmin Hami" userId="ff046a27-5c2d-419c-986f-e5d7b1e85de3" providerId="ADAL" clId="{C5C26406-BF9F-4B8B-8C24-A672202E229B}" dt="2022-07-04T14:44:58.570" v="0" actId="2696"/>
          <pc:sldLayoutMkLst>
            <pc:docMk/>
            <pc:sldMasterMk cId="1935741815" sldId="2147483728"/>
            <pc:sldLayoutMk cId="431835705" sldId="214748374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04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5290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0a74b98f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0a74b98f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925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0a74b98f8_3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0a74b98f8_3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0a74b98f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0a74b98f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125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0a74b98f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0a74b98f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8898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0a74b98f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0a74b98f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131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18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32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25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31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0a74b98f8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0a74b98f8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01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0a74b98f8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0a74b98f8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0a74b98f8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0a74b98f8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5407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0a74b98f8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0a74b98f8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213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0a74b98f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0a74b98f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7289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A6B5-8864-4413-B7E7-779FC80667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1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7946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949110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89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0a74b98f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0a74b98f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2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45095" y="4813637"/>
            <a:ext cx="10413909" cy="12004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1" b="0" i="0">
                <a:solidFill>
                  <a:schemeClr val="bg1"/>
                </a:solidFill>
                <a:latin typeface="Khand"/>
                <a:cs typeface="Kha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6" y="6333238"/>
            <a:ext cx="140728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21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85307" y="1221636"/>
            <a:ext cx="6173700" cy="16616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85307" y="3055405"/>
            <a:ext cx="6173700" cy="6990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34" lvl="0" indent="-6701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1pPr>
            <a:lvl2pPr marL="2010467" lvl="1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2pPr>
            <a:lvl3pPr marL="3015701" lvl="2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3pPr>
            <a:lvl4pPr marL="4020934" lvl="3" indent="-6701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4pPr>
            <a:lvl5pPr marL="5026168" lvl="4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5pPr>
            <a:lvl6pPr marL="6031401" lvl="5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6pPr>
            <a:lvl7pPr marL="7036634" lvl="6" indent="-6701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7pPr>
            <a:lvl8pPr marL="8041866" lvl="7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8pPr>
            <a:lvl9pPr marL="9047101" lvl="8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71781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077870" y="989774"/>
            <a:ext cx="14000316" cy="89947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1055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81208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0052049" y="-275"/>
            <a:ext cx="10052051" cy="113093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5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83731" y="2711463"/>
            <a:ext cx="8893822" cy="32592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83731" y="6163305"/>
            <a:ext cx="8893822" cy="2715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0860040" y="1592071"/>
            <a:ext cx="8436072" cy="81246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005234" lvl="0" indent="-75392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467" lvl="1" indent="-69808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701" lvl="2" indent="-69808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934" lvl="3" indent="-69808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6168" lvl="4" indent="-69808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401" lvl="5" indent="-69808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634" lvl="6" indent="-69808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866" lvl="7" indent="-69808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7101" lvl="8" indent="-69808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57120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85307" y="9302044"/>
            <a:ext cx="13189028" cy="13304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005234" lvl="0" indent="-5026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08291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85308" y="2432109"/>
            <a:ext cx="18733486" cy="43172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4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85308" y="6931003"/>
            <a:ext cx="18733486" cy="2860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34" lvl="0" indent="-75392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467" lvl="1" indent="-69808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701" lvl="2" indent="-69808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934" lvl="3" indent="-69808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6168" lvl="4" indent="-69808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401" lvl="5" indent="-69808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634" lvl="6" indent="-69808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866" lvl="7" indent="-69808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7101" lvl="8" indent="-69808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91246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59753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8632F74-2CDB-4F59-AE79-9381EFC6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8" y="602120"/>
            <a:ext cx="17339786" cy="1918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3" name="מלבן 11">
            <a:extLst>
              <a:ext uri="{FF2B5EF4-FFF2-40B4-BE49-F238E27FC236}">
                <a16:creationId xmlns:a16="http://schemas.microsoft.com/office/drawing/2014/main" id="{639602DD-E366-4424-A398-B43440B7B2EF}"/>
              </a:ext>
            </a:extLst>
          </p:cNvPr>
          <p:cNvSpPr/>
          <p:nvPr/>
        </p:nvSpPr>
        <p:spPr>
          <a:xfrm>
            <a:off x="1382158" y="2401182"/>
            <a:ext cx="2361761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4" name="מלבן 12">
            <a:extLst>
              <a:ext uri="{FF2B5EF4-FFF2-40B4-BE49-F238E27FC236}">
                <a16:creationId xmlns:a16="http://schemas.microsoft.com/office/drawing/2014/main" id="{A61A05D1-530B-4635-87C5-9EE6BEB578DC}"/>
              </a:ext>
            </a:extLst>
          </p:cNvPr>
          <p:cNvSpPr/>
          <p:nvPr/>
        </p:nvSpPr>
        <p:spPr>
          <a:xfrm>
            <a:off x="6107948" y="2401182"/>
            <a:ext cx="2361761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5" name="מלבן 13">
            <a:extLst>
              <a:ext uri="{FF2B5EF4-FFF2-40B4-BE49-F238E27FC236}">
                <a16:creationId xmlns:a16="http://schemas.microsoft.com/office/drawing/2014/main" id="{413A6B9D-6274-48AF-ACBC-466C0B341380}"/>
              </a:ext>
            </a:extLst>
          </p:cNvPr>
          <p:cNvSpPr/>
          <p:nvPr/>
        </p:nvSpPr>
        <p:spPr>
          <a:xfrm>
            <a:off x="3742104" y="2401182"/>
            <a:ext cx="2361761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EFB0BAA1-1523-4EED-81BE-39DA379B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5633" y="10482093"/>
            <a:ext cx="8052836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9149B-CC70-4831-9343-3C53329F0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1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325" y="1637146"/>
            <a:ext cx="18733486" cy="45131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15" b="0" i="0" u="none" strike="noStrike" cap="none">
                <a:solidFill>
                  <a:srgbClr val="0E1E75"/>
                </a:solidFill>
                <a:latin typeface="Inter-Regular"/>
                <a:ea typeface="Inter-Regular"/>
                <a:cs typeface="Inter-Regular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5308" y="6231576"/>
            <a:ext cx="18733486" cy="1742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277" b="1" i="0" u="none" strike="noStrike" cap="none">
                <a:solidFill>
                  <a:srgbClr val="0E1E75"/>
                </a:solidFill>
                <a:latin typeface="Inter"/>
                <a:ea typeface="Inter"/>
                <a:cs typeface="Inter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47677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92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4837" dirty="0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85308" y="2534025"/>
            <a:ext cx="18733486" cy="590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638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 algn="ctr">
              <a:lnSpc>
                <a:spcPct val="10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8536263" y="10466553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rgbClr val="0AE2B5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8983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65" y="613251"/>
            <a:ext cx="18872968" cy="607859"/>
          </a:xfrm>
        </p:spPr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92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4837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85309" y="2534025"/>
            <a:ext cx="8794224" cy="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198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0624570" y="2534025"/>
            <a:ext cx="8794224" cy="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198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5840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92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4837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8961825" y="10253319"/>
            <a:ext cx="872197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13949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85307" y="1221635"/>
            <a:ext cx="6173700" cy="92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4837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85307" y="3055408"/>
            <a:ext cx="6173700" cy="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198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72702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077871" y="989778"/>
            <a:ext cx="14000316" cy="92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4837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49204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0052049" y="-275"/>
            <a:ext cx="10052051" cy="113093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00994" tIns="200994" rIns="200994" bIns="2009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58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83731" y="2711465"/>
            <a:ext cx="8893822" cy="7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3958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>
              <a:buClr>
                <a:srgbClr val="000000"/>
              </a:buClr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83731" y="4041832"/>
            <a:ext cx="8893822" cy="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198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0860041" y="4152581"/>
            <a:ext cx="8436072" cy="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>
              <a:defRPr sz="2198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67446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85307" y="9302045"/>
            <a:ext cx="13189028" cy="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198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11801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85308" y="2432109"/>
            <a:ext cx="18733486" cy="43172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85308" y="6931002"/>
            <a:ext cx="18733486" cy="2860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51296" lvl="0" indent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517">
                <a:solidFill>
                  <a:srgbClr val="0AE2B5"/>
                </a:solidFill>
                <a:latin typeface="Inter" panose="020B0604020202020204" charset="0"/>
                <a:ea typeface="Inter" panose="020B0604020202020204" charset="0"/>
              </a:defRPr>
            </a:lvl1pPr>
            <a:lvl2pPr marL="2010374" lvl="1" indent="-69804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561" lvl="2" indent="-69804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747" lvl="3" indent="-69804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5933" lvl="4" indent="-69804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122" lvl="5" indent="-69804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307" lvl="6" indent="-69804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494" lvl="7" indent="-69804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6681" lvl="8" indent="-69804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97777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73064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325" y="1637146"/>
            <a:ext cx="18733486" cy="45131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5308" y="6231576"/>
            <a:ext cx="18733486" cy="1742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15032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85308" y="4729218"/>
            <a:ext cx="18733486" cy="18509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9714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65" y="613251"/>
            <a:ext cx="18872968" cy="607859"/>
          </a:xfrm>
        </p:spPr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7" y="2601152"/>
            <a:ext cx="87452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2" y="2601152"/>
            <a:ext cx="87452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85308" y="2534022"/>
            <a:ext cx="18733486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186" lvl="0" indent="-75389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374" lvl="1" indent="-69804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561" lvl="2" indent="-69804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747" lvl="3" indent="-69804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5933" lvl="4" indent="-69804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122" lvl="5" indent="-69804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307" lvl="6" indent="-69804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494" lvl="7" indent="-69804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6681" lvl="8" indent="-69804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48742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85309" y="2534022"/>
            <a:ext cx="8794224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186" lvl="0" indent="-69804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77"/>
            </a:lvl1pPr>
            <a:lvl2pPr marL="2010374" lvl="1" indent="-67012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2pPr>
            <a:lvl3pPr marL="3015561" lvl="2" indent="-67012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3pPr>
            <a:lvl4pPr marL="4020747" lvl="3" indent="-67012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4pPr>
            <a:lvl5pPr marL="5025933" lvl="4" indent="-67012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5pPr>
            <a:lvl6pPr marL="6031122" lvl="5" indent="-67012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6pPr>
            <a:lvl7pPr marL="7036307" lvl="6" indent="-67012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7pPr>
            <a:lvl8pPr marL="8041494" lvl="7" indent="-67012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8pPr>
            <a:lvl9pPr marL="9046681" lvl="8" indent="-67012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0624570" y="2534022"/>
            <a:ext cx="8794224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186" lvl="0" indent="-69804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77"/>
            </a:lvl1pPr>
            <a:lvl2pPr marL="2010374" lvl="1" indent="-67012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2pPr>
            <a:lvl3pPr marL="3015561" lvl="2" indent="-67012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3pPr>
            <a:lvl4pPr marL="4020747" lvl="3" indent="-67012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4pPr>
            <a:lvl5pPr marL="5025933" lvl="4" indent="-67012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5pPr>
            <a:lvl6pPr marL="6031122" lvl="5" indent="-67012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6pPr>
            <a:lvl7pPr marL="7036307" lvl="6" indent="-67012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7pPr>
            <a:lvl8pPr marL="8041494" lvl="7" indent="-67012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8pPr>
            <a:lvl9pPr marL="9046681" lvl="8" indent="-67012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06098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69467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077871" y="989774"/>
            <a:ext cx="14000316" cy="89947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10552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00065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0052049" y="-275"/>
            <a:ext cx="10052051" cy="113093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00994" tIns="200994" rIns="200994" bIns="2009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58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83731" y="2711464"/>
            <a:ext cx="8893822" cy="32592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83731" y="6163308"/>
            <a:ext cx="8893822" cy="2715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0860041" y="1592071"/>
            <a:ext cx="8436072" cy="81246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005186" lvl="0" indent="-75389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374" lvl="1" indent="-69804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561" lvl="2" indent="-69804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747" lvl="3" indent="-69804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5933" lvl="4" indent="-69804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122" lvl="5" indent="-69804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307" lvl="6" indent="-69804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494" lvl="7" indent="-69804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6681" lvl="8" indent="-69804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93968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85307" y="9302045"/>
            <a:ext cx="13189028" cy="13304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005186" lvl="0" indent="-502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95317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85308" y="2432109"/>
            <a:ext cx="18733486" cy="43172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85308" y="6931002"/>
            <a:ext cx="18733486" cy="2860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186" lvl="0" indent="-75389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374" lvl="1" indent="-69804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561" lvl="2" indent="-69804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747" lvl="3" indent="-69804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5933" lvl="4" indent="-69804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122" lvl="5" indent="-69804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307" lvl="6" indent="-69804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494" lvl="7" indent="-69804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6681" lvl="8" indent="-69804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61369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8632F74-2CDB-4F59-AE79-9381EFC6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8" y="602120"/>
            <a:ext cx="17339786" cy="1918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3" name="מלבן 11">
            <a:extLst>
              <a:ext uri="{FF2B5EF4-FFF2-40B4-BE49-F238E27FC236}">
                <a16:creationId xmlns:a16="http://schemas.microsoft.com/office/drawing/2014/main" id="{639602DD-E366-4424-A398-B43440B7B2EF}"/>
              </a:ext>
            </a:extLst>
          </p:cNvPr>
          <p:cNvSpPr/>
          <p:nvPr/>
        </p:nvSpPr>
        <p:spPr>
          <a:xfrm>
            <a:off x="1382158" y="2401182"/>
            <a:ext cx="2361761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4" name="מלבן 12">
            <a:extLst>
              <a:ext uri="{FF2B5EF4-FFF2-40B4-BE49-F238E27FC236}">
                <a16:creationId xmlns:a16="http://schemas.microsoft.com/office/drawing/2014/main" id="{A61A05D1-530B-4635-87C5-9EE6BEB578DC}"/>
              </a:ext>
            </a:extLst>
          </p:cNvPr>
          <p:cNvSpPr/>
          <p:nvPr/>
        </p:nvSpPr>
        <p:spPr>
          <a:xfrm>
            <a:off x="6107948" y="2401182"/>
            <a:ext cx="2361761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5" name="מלבן 13">
            <a:extLst>
              <a:ext uri="{FF2B5EF4-FFF2-40B4-BE49-F238E27FC236}">
                <a16:creationId xmlns:a16="http://schemas.microsoft.com/office/drawing/2014/main" id="{413A6B9D-6274-48AF-ACBC-466C0B341380}"/>
              </a:ext>
            </a:extLst>
          </p:cNvPr>
          <p:cNvSpPr/>
          <p:nvPr/>
        </p:nvSpPr>
        <p:spPr>
          <a:xfrm>
            <a:off x="3742104" y="2401182"/>
            <a:ext cx="2361761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EFB0BAA1-1523-4EED-81BE-39DA379B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5633" y="10482095"/>
            <a:ext cx="8052836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9149B-CC70-4831-9343-3C53329F0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84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85307" y="1221635"/>
            <a:ext cx="6173700" cy="92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4837">
                <a:solidFill>
                  <a:srgbClr val="0E1E75"/>
                </a:solidFill>
                <a:latin typeface="Inter-Regular"/>
                <a:ea typeface="Inter-Regular"/>
                <a:cs typeface="Inter-Regular"/>
              </a:defRPr>
            </a:lvl1pPr>
          </a:lstStyle>
          <a:p>
            <a:pPr marL="0" lvl="0" indent="0" algn="ctr">
              <a:buClr>
                <a:srgbClr val="000000"/>
              </a:buClr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85307" y="3055408"/>
            <a:ext cx="6173700" cy="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>
              <a:defRPr sz="2198">
                <a:solidFill>
                  <a:srgbClr val="1F2130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lvl="0" indent="0">
              <a:lnSpc>
                <a:spcPct val="150000"/>
              </a:lnSpc>
              <a:buClr>
                <a:srgbClr val="000000"/>
              </a:buClr>
              <a:buNone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51012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57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65" y="613251"/>
            <a:ext cx="18872968" cy="607859"/>
          </a:xfrm>
        </p:spPr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45095" y="4813635"/>
            <a:ext cx="10413908" cy="2609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chemeClr val="bg1"/>
                </a:solidFill>
                <a:latin typeface="Khand"/>
                <a:cs typeface="Kha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69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78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054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813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274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452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D3F1-327D-46BA-8B38-8C745C04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4478667"/>
            <a:ext cx="17339786" cy="3045193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13B03-A15A-4045-AB80-17FAA50E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703795"/>
            <a:ext cx="17339786" cy="609077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6BB5A2B-B347-499C-9788-5C1C96CB7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5632" y="10610092"/>
            <a:ext cx="8052836" cy="346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C4A342-1EFD-4C8F-9CFE-FC85AB99A09B}"/>
              </a:ext>
            </a:extLst>
          </p:cNvPr>
          <p:cNvGrpSpPr/>
          <p:nvPr/>
        </p:nvGrpSpPr>
        <p:grpSpPr>
          <a:xfrm>
            <a:off x="1606091" y="7472204"/>
            <a:ext cx="7087551" cy="73908"/>
            <a:chOff x="974003" y="1456079"/>
            <a:chExt cx="4298199" cy="44818"/>
          </a:xfrm>
        </p:grpSpPr>
        <p:sp>
          <p:nvSpPr>
            <p:cNvPr id="9" name="מלבן 11">
              <a:extLst>
                <a:ext uri="{FF2B5EF4-FFF2-40B4-BE49-F238E27FC236}">
                  <a16:creationId xmlns:a16="http://schemas.microsoft.com/office/drawing/2014/main" id="{A2ED6C85-A35E-46BE-9836-5F35FFCFDAEE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0" name="מלבן 12">
              <a:extLst>
                <a:ext uri="{FF2B5EF4-FFF2-40B4-BE49-F238E27FC236}">
                  <a16:creationId xmlns:a16="http://schemas.microsoft.com/office/drawing/2014/main" id="{7ACC4579-F78D-4D20-BD1D-21F24A2D6752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1" name="מלבן 13">
              <a:extLst>
                <a:ext uri="{FF2B5EF4-FFF2-40B4-BE49-F238E27FC236}">
                  <a16:creationId xmlns:a16="http://schemas.microsoft.com/office/drawing/2014/main" id="{8E57D586-110C-43E7-B2D7-AEF0CF64CE8E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FF95E-22F3-491E-AC17-16717EC9C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474952" y="10517695"/>
            <a:ext cx="4623943" cy="276999"/>
          </a:xfrm>
        </p:spPr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98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D64D54-C535-460D-B017-8F409BDF1964}"/>
              </a:ext>
            </a:extLst>
          </p:cNvPr>
          <p:cNvSpPr/>
          <p:nvPr/>
        </p:nvSpPr>
        <p:spPr>
          <a:xfrm>
            <a:off x="15720013" y="10331446"/>
            <a:ext cx="3358978" cy="836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</p:spTree>
    <p:extLst>
      <p:ext uri="{BB962C8B-B14F-4D97-AF65-F5344CB8AC3E}">
        <p14:creationId xmlns:p14="http://schemas.microsoft.com/office/powerpoint/2010/main" val="3673987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0651-7ED6-4904-BAFD-7EDEA9A5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65" y="613250"/>
            <a:ext cx="18872968" cy="607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1DA9BC-BEC7-4AC1-AA26-8AAD2112D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5632" y="10610092"/>
            <a:ext cx="8052836" cy="346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C5CBC41-AA60-40F0-9180-58BE8CF8D074}"/>
              </a:ext>
            </a:extLst>
          </p:cNvPr>
          <p:cNvGrpSpPr/>
          <p:nvPr/>
        </p:nvGrpSpPr>
        <p:grpSpPr>
          <a:xfrm>
            <a:off x="1606091" y="2401182"/>
            <a:ext cx="7087551" cy="73908"/>
            <a:chOff x="974003" y="1456079"/>
            <a:chExt cx="4298199" cy="44818"/>
          </a:xfrm>
        </p:grpSpPr>
        <p:sp>
          <p:nvSpPr>
            <p:cNvPr id="49" name="מלבן 11">
              <a:extLst>
                <a:ext uri="{FF2B5EF4-FFF2-40B4-BE49-F238E27FC236}">
                  <a16:creationId xmlns:a16="http://schemas.microsoft.com/office/drawing/2014/main" id="{3C4BAF6E-44A5-46B7-A961-7364E1B69C05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50" name="מלבן 12">
              <a:extLst>
                <a:ext uri="{FF2B5EF4-FFF2-40B4-BE49-F238E27FC236}">
                  <a16:creationId xmlns:a16="http://schemas.microsoft.com/office/drawing/2014/main" id="{2E2305D9-B84C-49C1-BA22-F1CD726527F1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51" name="מלבן 13">
              <a:extLst>
                <a:ext uri="{FF2B5EF4-FFF2-40B4-BE49-F238E27FC236}">
                  <a16:creationId xmlns:a16="http://schemas.microsoft.com/office/drawing/2014/main" id="{34ABDA24-9F67-4DDA-8213-FA92EFD111AF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1C706-6FC3-4C5E-8D63-D556121FEF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157" y="3078657"/>
            <a:ext cx="17339786" cy="13849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7CCBD-3761-4D67-BC7C-89FCB18B31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474952" y="10517695"/>
            <a:ext cx="4623943" cy="276999"/>
          </a:xfrm>
        </p:spPr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A228-6045-4176-916E-F40D1089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6078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41BB-6373-4B60-9A53-66D8937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6" y="2240328"/>
            <a:ext cx="17339785" cy="13849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912B9-A9EF-4162-A260-43C4015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5"/>
            <a:ext cx="4623943" cy="276999"/>
          </a:xfrm>
        </p:spPr>
        <p:txBody>
          <a:bodyPr/>
          <a:lstStyle/>
          <a:p>
            <a:fld id="{EA965053-CA58-415B-9E42-DEDECC4FF644}" type="datetime1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D01CD-FD78-4874-824B-4DEF4056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</a:t>
            </a:r>
            <a:r>
              <a:rPr lang="he-IL"/>
              <a:t> </a:t>
            </a:r>
            <a:r>
              <a:rPr lang="en-US"/>
              <a:t>2018 – Proprietary and Confidential Information of Continuity Software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A4A38-945D-43D6-B304-CB814EF6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2" y="10517695"/>
            <a:ext cx="4623943" cy="276999"/>
          </a:xfrm>
        </p:spPr>
        <p:txBody>
          <a:bodyPr/>
          <a:lstStyle/>
          <a:p>
            <a:fld id="{BF15F2E4-3E68-4069-98D5-9B5D1D07D9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מלבן 11">
            <a:extLst>
              <a:ext uri="{FF2B5EF4-FFF2-40B4-BE49-F238E27FC236}">
                <a16:creationId xmlns:a16="http://schemas.microsoft.com/office/drawing/2014/main" id="{31E04F65-13E0-4478-BE67-CD5C87E1D09A}"/>
              </a:ext>
            </a:extLst>
          </p:cNvPr>
          <p:cNvSpPr/>
          <p:nvPr userDrawn="1"/>
        </p:nvSpPr>
        <p:spPr>
          <a:xfrm>
            <a:off x="1382157" y="1861444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9" name="מלבן 12">
            <a:extLst>
              <a:ext uri="{FF2B5EF4-FFF2-40B4-BE49-F238E27FC236}">
                <a16:creationId xmlns:a16="http://schemas.microsoft.com/office/drawing/2014/main" id="{7DA7D1F8-BD4A-467E-993B-29AEE732A219}"/>
              </a:ext>
            </a:extLst>
          </p:cNvPr>
          <p:cNvSpPr/>
          <p:nvPr userDrawn="1"/>
        </p:nvSpPr>
        <p:spPr>
          <a:xfrm>
            <a:off x="6107948" y="1861444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0" name="מלבן 13">
            <a:extLst>
              <a:ext uri="{FF2B5EF4-FFF2-40B4-BE49-F238E27FC236}">
                <a16:creationId xmlns:a16="http://schemas.microsoft.com/office/drawing/2014/main" id="{E8059348-8D81-42A9-B47C-DA79D47BA9C2}"/>
              </a:ext>
            </a:extLst>
          </p:cNvPr>
          <p:cNvSpPr/>
          <p:nvPr userDrawn="1"/>
        </p:nvSpPr>
        <p:spPr>
          <a:xfrm>
            <a:off x="3742103" y="1861444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</p:spTree>
    <p:extLst>
      <p:ext uri="{BB962C8B-B14F-4D97-AF65-F5344CB8AC3E}">
        <p14:creationId xmlns:p14="http://schemas.microsoft.com/office/powerpoint/2010/main" val="9476465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325" y="1637146"/>
            <a:ext cx="18733486" cy="45131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5307" y="6231576"/>
            <a:ext cx="18733486" cy="1742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0102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325" y="1637146"/>
            <a:ext cx="18733486" cy="45131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4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5308" y="6231576"/>
            <a:ext cx="18733486" cy="1742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7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1718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85308" y="4729217"/>
            <a:ext cx="18733486" cy="18509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6060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85308" y="2534022"/>
            <a:ext cx="18733486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34" lvl="0" indent="-75392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467" lvl="1" indent="-69808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701" lvl="2" indent="-69808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934" lvl="3" indent="-69808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6168" lvl="4" indent="-69808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401" lvl="5" indent="-69808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634" lvl="6" indent="-69808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866" lvl="7" indent="-69808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7101" lvl="8" indent="-69808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8074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85309" y="2534022"/>
            <a:ext cx="8794224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34" lvl="0" indent="-69808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78"/>
            </a:lvl1pPr>
            <a:lvl2pPr marL="2010467" lvl="1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2pPr>
            <a:lvl3pPr marL="3015701" lvl="2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3pPr>
            <a:lvl4pPr marL="4020934" lvl="3" indent="-6701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4pPr>
            <a:lvl5pPr marL="5026168" lvl="4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5pPr>
            <a:lvl6pPr marL="6031401" lvl="5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6pPr>
            <a:lvl7pPr marL="7036634" lvl="6" indent="-6701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7pPr>
            <a:lvl8pPr marL="8041866" lvl="7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8pPr>
            <a:lvl9pPr marL="9047101" lvl="8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0624570" y="2534022"/>
            <a:ext cx="8794224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34" lvl="0" indent="-69808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78"/>
            </a:lvl1pPr>
            <a:lvl2pPr marL="2010467" lvl="1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2pPr>
            <a:lvl3pPr marL="3015701" lvl="2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3pPr>
            <a:lvl4pPr marL="4020934" lvl="3" indent="-6701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4pPr>
            <a:lvl5pPr marL="5026168" lvl="4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5pPr>
            <a:lvl6pPr marL="6031401" lvl="5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6pPr>
            <a:lvl7pPr marL="7036634" lvl="6" indent="-6701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7pPr>
            <a:lvl8pPr marL="8041866" lvl="7" indent="-6701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8pPr>
            <a:lvl9pPr marL="9047101" lvl="8" indent="-6701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3130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65" y="613251"/>
            <a:ext cx="18872968" cy="607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6" y="2601152"/>
            <a:ext cx="180936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6" y="10517697"/>
            <a:ext cx="64333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6" y="10517697"/>
            <a:ext cx="46239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7"/>
            <a:ext cx="46239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16">
        <a:defRPr>
          <a:latin typeface="+mn-lt"/>
          <a:ea typeface="+mn-ea"/>
          <a:cs typeface="+mn-cs"/>
        </a:defRPr>
      </a:lvl2pPr>
      <a:lvl3pPr marL="914430">
        <a:defRPr>
          <a:latin typeface="+mn-lt"/>
          <a:ea typeface="+mn-ea"/>
          <a:cs typeface="+mn-cs"/>
        </a:defRPr>
      </a:lvl3pPr>
      <a:lvl4pPr marL="1371645">
        <a:defRPr>
          <a:latin typeface="+mn-lt"/>
          <a:ea typeface="+mn-ea"/>
          <a:cs typeface="+mn-cs"/>
        </a:defRPr>
      </a:lvl4pPr>
      <a:lvl5pPr marL="1828861">
        <a:defRPr>
          <a:latin typeface="+mn-lt"/>
          <a:ea typeface="+mn-ea"/>
          <a:cs typeface="+mn-cs"/>
        </a:defRPr>
      </a:lvl5pPr>
      <a:lvl6pPr marL="2286077">
        <a:defRPr>
          <a:latin typeface="+mn-lt"/>
          <a:ea typeface="+mn-ea"/>
          <a:cs typeface="+mn-cs"/>
        </a:defRPr>
      </a:lvl6pPr>
      <a:lvl7pPr marL="2743291">
        <a:defRPr>
          <a:latin typeface="+mn-lt"/>
          <a:ea typeface="+mn-ea"/>
          <a:cs typeface="+mn-cs"/>
        </a:defRPr>
      </a:lvl7pPr>
      <a:lvl8pPr marL="3200507">
        <a:defRPr>
          <a:latin typeface="+mn-lt"/>
          <a:ea typeface="+mn-ea"/>
          <a:cs typeface="+mn-cs"/>
        </a:defRPr>
      </a:lvl8pPr>
      <a:lvl9pPr marL="36577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16">
        <a:defRPr>
          <a:latin typeface="+mn-lt"/>
          <a:ea typeface="+mn-ea"/>
          <a:cs typeface="+mn-cs"/>
        </a:defRPr>
      </a:lvl2pPr>
      <a:lvl3pPr marL="914430">
        <a:defRPr>
          <a:latin typeface="+mn-lt"/>
          <a:ea typeface="+mn-ea"/>
          <a:cs typeface="+mn-cs"/>
        </a:defRPr>
      </a:lvl3pPr>
      <a:lvl4pPr marL="1371645">
        <a:defRPr>
          <a:latin typeface="+mn-lt"/>
          <a:ea typeface="+mn-ea"/>
          <a:cs typeface="+mn-cs"/>
        </a:defRPr>
      </a:lvl4pPr>
      <a:lvl5pPr marL="1828861">
        <a:defRPr>
          <a:latin typeface="+mn-lt"/>
          <a:ea typeface="+mn-ea"/>
          <a:cs typeface="+mn-cs"/>
        </a:defRPr>
      </a:lvl5pPr>
      <a:lvl6pPr marL="2286077">
        <a:defRPr>
          <a:latin typeface="+mn-lt"/>
          <a:ea typeface="+mn-ea"/>
          <a:cs typeface="+mn-cs"/>
        </a:defRPr>
      </a:lvl6pPr>
      <a:lvl7pPr marL="2743291">
        <a:defRPr>
          <a:latin typeface="+mn-lt"/>
          <a:ea typeface="+mn-ea"/>
          <a:cs typeface="+mn-cs"/>
        </a:defRPr>
      </a:lvl7pPr>
      <a:lvl8pPr marL="3200507">
        <a:defRPr>
          <a:latin typeface="+mn-lt"/>
          <a:ea typeface="+mn-ea"/>
          <a:cs typeface="+mn-cs"/>
        </a:defRPr>
      </a:lvl8pPr>
      <a:lvl9pPr marL="36577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308" y="2534022"/>
            <a:ext cx="18733486" cy="751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2198">
                <a:solidFill>
                  <a:schemeClr val="dk2"/>
                </a:solidFill>
              </a:defRPr>
            </a:lvl1pPr>
            <a:lvl2pPr lvl="1" algn="r">
              <a:buNone/>
              <a:defRPr sz="2198">
                <a:solidFill>
                  <a:schemeClr val="dk2"/>
                </a:solidFill>
              </a:defRPr>
            </a:lvl2pPr>
            <a:lvl3pPr lvl="2" algn="r">
              <a:buNone/>
              <a:defRPr sz="2198">
                <a:solidFill>
                  <a:schemeClr val="dk2"/>
                </a:solidFill>
              </a:defRPr>
            </a:lvl3pPr>
            <a:lvl4pPr lvl="3" algn="r">
              <a:buNone/>
              <a:defRPr sz="2198">
                <a:solidFill>
                  <a:schemeClr val="dk2"/>
                </a:solidFill>
              </a:defRPr>
            </a:lvl4pPr>
            <a:lvl5pPr lvl="4" algn="r">
              <a:buNone/>
              <a:defRPr sz="2198">
                <a:solidFill>
                  <a:schemeClr val="dk2"/>
                </a:solidFill>
              </a:defRPr>
            </a:lvl5pPr>
            <a:lvl6pPr lvl="5" algn="r">
              <a:buNone/>
              <a:defRPr sz="2198">
                <a:solidFill>
                  <a:schemeClr val="dk2"/>
                </a:solidFill>
              </a:defRPr>
            </a:lvl6pPr>
            <a:lvl7pPr lvl="6" algn="r">
              <a:buNone/>
              <a:defRPr sz="2198">
                <a:solidFill>
                  <a:schemeClr val="dk2"/>
                </a:solidFill>
              </a:defRPr>
            </a:lvl7pPr>
            <a:lvl8pPr lvl="7" algn="r">
              <a:buNone/>
              <a:defRPr sz="2198">
                <a:solidFill>
                  <a:schemeClr val="dk2"/>
                </a:solidFill>
              </a:defRPr>
            </a:lvl8pPr>
            <a:lvl9pPr lvl="8" algn="r">
              <a:buNone/>
              <a:defRPr sz="2198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91209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 algn="ctr">
              <a:buClr>
                <a:schemeClr val="dk1"/>
              </a:buClr>
              <a:buSzPts val="5200"/>
              <a:buNone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308" y="2534026"/>
            <a:ext cx="18733486" cy="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lnSpc>
                <a:spcPct val="150000"/>
              </a:lnSpc>
              <a:buSzPts val="1800"/>
              <a:buNone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2198">
                <a:solidFill>
                  <a:schemeClr val="dk2"/>
                </a:solidFill>
                <a:latin typeface="Inter" panose="020B0604020202020204" charset="0"/>
                <a:ea typeface="Inter" panose="020B0604020202020204" charset="0"/>
              </a:defRPr>
            </a:lvl1pPr>
            <a:lvl2pPr lvl="1" algn="r">
              <a:buNone/>
              <a:defRPr sz="2198">
                <a:solidFill>
                  <a:schemeClr val="dk2"/>
                </a:solidFill>
              </a:defRPr>
            </a:lvl2pPr>
            <a:lvl3pPr lvl="2" algn="r">
              <a:buNone/>
              <a:defRPr sz="2198">
                <a:solidFill>
                  <a:schemeClr val="dk2"/>
                </a:solidFill>
              </a:defRPr>
            </a:lvl3pPr>
            <a:lvl4pPr lvl="3" algn="r">
              <a:buNone/>
              <a:defRPr sz="2198">
                <a:solidFill>
                  <a:schemeClr val="dk2"/>
                </a:solidFill>
              </a:defRPr>
            </a:lvl4pPr>
            <a:lvl5pPr lvl="4" algn="r">
              <a:buNone/>
              <a:defRPr sz="2198">
                <a:solidFill>
                  <a:schemeClr val="dk2"/>
                </a:solidFill>
              </a:defRPr>
            </a:lvl5pPr>
            <a:lvl6pPr lvl="5" algn="r">
              <a:buNone/>
              <a:defRPr sz="2198">
                <a:solidFill>
                  <a:schemeClr val="dk2"/>
                </a:solidFill>
              </a:defRPr>
            </a:lvl6pPr>
            <a:lvl7pPr lvl="6" algn="r">
              <a:buNone/>
              <a:defRPr sz="2198">
                <a:solidFill>
                  <a:schemeClr val="dk2"/>
                </a:solidFill>
              </a:defRPr>
            </a:lvl7pPr>
            <a:lvl8pPr lvl="7" algn="r">
              <a:buNone/>
              <a:defRPr sz="2198">
                <a:solidFill>
                  <a:schemeClr val="dk2"/>
                </a:solidFill>
              </a:defRPr>
            </a:lvl8pPr>
            <a:lvl9pPr lvl="8" algn="r">
              <a:buNone/>
              <a:defRPr sz="2198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4271670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915" b="0" i="0" u="none" strike="noStrike" cap="none" dirty="0">
          <a:solidFill>
            <a:srgbClr val="0E1E75"/>
          </a:solidFill>
          <a:latin typeface="Inter-Regular"/>
          <a:ea typeface="Inter-Regular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98" b="0" i="0" u="none" strike="noStrike" cap="none" dirty="0">
          <a:solidFill>
            <a:srgbClr val="1F2130"/>
          </a:solidFill>
          <a:latin typeface="Inter"/>
          <a:ea typeface="Inter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308" y="978508"/>
            <a:ext cx="18733486" cy="125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308" y="2534022"/>
            <a:ext cx="18733486" cy="751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627642" y="10253319"/>
            <a:ext cx="1206378" cy="86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2198">
                <a:solidFill>
                  <a:schemeClr val="dk2"/>
                </a:solidFill>
              </a:defRPr>
            </a:lvl1pPr>
            <a:lvl2pPr lvl="1" algn="r">
              <a:buNone/>
              <a:defRPr sz="2198">
                <a:solidFill>
                  <a:schemeClr val="dk2"/>
                </a:solidFill>
              </a:defRPr>
            </a:lvl2pPr>
            <a:lvl3pPr lvl="2" algn="r">
              <a:buNone/>
              <a:defRPr sz="2198">
                <a:solidFill>
                  <a:schemeClr val="dk2"/>
                </a:solidFill>
              </a:defRPr>
            </a:lvl3pPr>
            <a:lvl4pPr lvl="3" algn="r">
              <a:buNone/>
              <a:defRPr sz="2198">
                <a:solidFill>
                  <a:schemeClr val="dk2"/>
                </a:solidFill>
              </a:defRPr>
            </a:lvl4pPr>
            <a:lvl5pPr lvl="4" algn="r">
              <a:buNone/>
              <a:defRPr sz="2198">
                <a:solidFill>
                  <a:schemeClr val="dk2"/>
                </a:solidFill>
              </a:defRPr>
            </a:lvl5pPr>
            <a:lvl6pPr lvl="5" algn="r">
              <a:buNone/>
              <a:defRPr sz="2198">
                <a:solidFill>
                  <a:schemeClr val="dk2"/>
                </a:solidFill>
              </a:defRPr>
            </a:lvl6pPr>
            <a:lvl7pPr lvl="6" algn="r">
              <a:buNone/>
              <a:defRPr sz="2198">
                <a:solidFill>
                  <a:schemeClr val="dk2"/>
                </a:solidFill>
              </a:defRPr>
            </a:lvl7pPr>
            <a:lvl8pPr lvl="7" algn="r">
              <a:buNone/>
              <a:defRPr sz="2198">
                <a:solidFill>
                  <a:schemeClr val="dk2"/>
                </a:solidFill>
              </a:defRPr>
            </a:lvl8pPr>
            <a:lvl9pPr lvl="8" algn="r">
              <a:buNone/>
              <a:defRPr sz="2198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71127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9" r:id="rId6"/>
    <p:sldLayoutId id="2147483710" r:id="rId7"/>
    <p:sldLayoutId id="2147483711" r:id="rId8"/>
    <p:sldLayoutId id="2147483712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65" y="613250"/>
            <a:ext cx="18872968" cy="1106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89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5"/>
            <a:ext cx="6433311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97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svg"/><Relationship Id="rId3" Type="http://schemas.openxmlformats.org/officeDocument/2006/relationships/image" Target="../media/image11.png"/><Relationship Id="rId21" Type="http://schemas.openxmlformats.org/officeDocument/2006/relationships/image" Target="../media/image5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1.svg"/><Relationship Id="rId20" Type="http://schemas.openxmlformats.org/officeDocument/2006/relationships/image" Target="../media/image8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19" Type="http://schemas.openxmlformats.org/officeDocument/2006/relationships/image" Target="../media/image84.png"/><Relationship Id="rId4" Type="http://schemas.openxmlformats.org/officeDocument/2006/relationships/image" Target="../media/image31.pn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55.png"/><Relationship Id="rId21" Type="http://schemas.microsoft.com/office/2007/relationships/hdphoto" Target="../media/hdphoto2.wdp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17" Type="http://schemas.openxmlformats.org/officeDocument/2006/relationships/image" Target="../media/image98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svg"/><Relationship Id="rId19" Type="http://schemas.openxmlformats.org/officeDocument/2006/relationships/image" Target="../media/image100.svg"/><Relationship Id="rId4" Type="http://schemas.openxmlformats.org/officeDocument/2006/relationships/image" Target="../media/image54.png"/><Relationship Id="rId9" Type="http://schemas.openxmlformats.org/officeDocument/2006/relationships/image" Target="../media/image90.png"/><Relationship Id="rId14" Type="http://schemas.openxmlformats.org/officeDocument/2006/relationships/image" Target="../media/image9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575" y="4587876"/>
            <a:ext cx="6770952" cy="83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453C3-4815-4675-B03D-155E6773F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51" y="5959476"/>
            <a:ext cx="3913021" cy="8944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1C8F9124-6734-49AB-8E40-382EB1F71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63938" y="1450084"/>
            <a:ext cx="9554043" cy="7840815"/>
          </a:xfrm>
          <a:prstGeom prst="rect">
            <a:avLst/>
          </a:pr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F1FE012B-718E-4B83-B604-EE836B9FBB88}"/>
              </a:ext>
            </a:extLst>
          </p:cNvPr>
          <p:cNvSpPr/>
          <p:nvPr/>
        </p:nvSpPr>
        <p:spPr>
          <a:xfrm>
            <a:off x="13000643" y="696779"/>
            <a:ext cx="6757519" cy="259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692C61F2-8C2A-4C43-8D9E-8EC7C1EAB6A6}"/>
              </a:ext>
            </a:extLst>
          </p:cNvPr>
          <p:cNvSpPr txBox="1">
            <a:spLocks/>
          </p:cNvSpPr>
          <p:nvPr/>
        </p:nvSpPr>
        <p:spPr>
          <a:xfrm>
            <a:off x="755650" y="439224"/>
            <a:ext cx="18871644" cy="710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2" defTabSz="554485">
              <a:defRPr/>
            </a:pPr>
            <a:r>
              <a:rPr lang="en-US" sz="4620" kern="0" spc="-3" dirty="0">
                <a:latin typeface="Inter" panose="020B0604020202020204"/>
                <a:ea typeface="Inter-Regular" panose="020B0604020202020204" charset="0"/>
              </a:rPr>
              <a:t>The Risk Knowledgebase Sources </a:t>
            </a:r>
            <a:endParaRPr lang="en-US" sz="4620" kern="0" dirty="0">
              <a:latin typeface="Inter" panose="020B0604020202020204"/>
              <a:ea typeface="Inter-Regular" panose="020B0604020202020204" charset="0"/>
            </a:endParaRPr>
          </a:p>
        </p:txBody>
      </p:sp>
      <p:sp>
        <p:nvSpPr>
          <p:cNvPr id="48" name="object 17">
            <a:extLst>
              <a:ext uri="{FF2B5EF4-FFF2-40B4-BE49-F238E27FC236}">
                <a16:creationId xmlns:a16="http://schemas.microsoft.com/office/drawing/2014/main" id="{244B43C5-AA82-4A0F-941D-4243B13735B5}"/>
              </a:ext>
            </a:extLst>
          </p:cNvPr>
          <p:cNvSpPr txBox="1"/>
          <p:nvPr/>
        </p:nvSpPr>
        <p:spPr>
          <a:xfrm>
            <a:off x="1797187" y="3621491"/>
            <a:ext cx="2465532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78783" defTabSz="914387">
              <a:lnSpc>
                <a:spcPts val="2160"/>
              </a:lnSpc>
            </a:pPr>
            <a:r>
              <a:rPr sz="2400" b="1" spc="-2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Complianc</a:t>
            </a:r>
            <a:r>
              <a:rPr sz="2400" b="1" spc="-1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e</a:t>
            </a:r>
            <a:r>
              <a:rPr sz="2400" b="1" spc="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2400" b="1" spc="-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with Standards</a:t>
            </a:r>
            <a:endParaRPr sz="24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12700" defTabSz="914387">
              <a:lnSpc>
                <a:spcPts val="1834"/>
              </a:lnSpc>
            </a:pPr>
            <a:r>
              <a:rPr sz="2000" spc="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(NIS</a:t>
            </a:r>
            <a:r>
              <a:rPr sz="2000" spc="-17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T</a:t>
            </a:r>
            <a:r>
              <a:rPr sz="200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,</a:t>
            </a:r>
            <a:r>
              <a:rPr sz="2000" spc="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CIS,</a:t>
            </a:r>
            <a:r>
              <a:rPr sz="2000" spc="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ISO, PCI </a:t>
            </a:r>
            <a:r>
              <a:rPr sz="200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DSS,</a:t>
            </a:r>
            <a:endParaRPr sz="20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12700" defTabSz="914387">
              <a:spcBef>
                <a:spcPts val="241"/>
              </a:spcBef>
            </a:pPr>
            <a:r>
              <a:rPr sz="200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HI</a:t>
            </a:r>
            <a:r>
              <a:rPr sz="2000" spc="-1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P</a:t>
            </a:r>
            <a:r>
              <a:rPr sz="2000" spc="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AA, STIG, </a:t>
            </a:r>
            <a:r>
              <a:rPr sz="2000" spc="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…)</a:t>
            </a:r>
            <a:endParaRPr sz="20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D44D73C9-B9AC-4D34-A091-9F59D9809F62}"/>
              </a:ext>
            </a:extLst>
          </p:cNvPr>
          <p:cNvSpPr txBox="1"/>
          <p:nvPr/>
        </p:nvSpPr>
        <p:spPr>
          <a:xfrm>
            <a:off x="4967045" y="4041547"/>
            <a:ext cx="2646604" cy="1102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0548" defTabSz="914387">
              <a:lnSpc>
                <a:spcPts val="2160"/>
              </a:lnSpc>
            </a:pPr>
            <a:r>
              <a:rPr sz="2400" b="1" spc="-12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V</a:t>
            </a:r>
            <a:r>
              <a:rPr sz="2400" b="1" spc="-2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endo</a:t>
            </a:r>
            <a:r>
              <a:rPr sz="2400" b="1" spc="-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r</a:t>
            </a:r>
            <a:r>
              <a:rPr sz="2400" b="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Best</a:t>
            </a:r>
            <a:r>
              <a:rPr sz="2400" b="1" spc="-1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2400" b="1" spc="-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Practices</a:t>
            </a:r>
            <a:endParaRPr sz="24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12700" defTabSz="914387">
              <a:lnSpc>
                <a:spcPts val="1834"/>
              </a:lnSpc>
            </a:pPr>
            <a:r>
              <a:rPr sz="2000" spc="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(EMC, IBM, H</a:t>
            </a:r>
            <a:r>
              <a:rPr sz="2000" spc="-20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P</a:t>
            </a:r>
            <a:r>
              <a:rPr sz="200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,</a:t>
            </a:r>
            <a:r>
              <a:rPr sz="2000" spc="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Cisco,</a:t>
            </a:r>
            <a:endParaRPr sz="20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12700" defTabSz="914387">
              <a:spcBef>
                <a:spcPts val="25"/>
              </a:spcBef>
            </a:pPr>
            <a:r>
              <a:rPr sz="2000" spc="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Brocade, </a:t>
            </a:r>
            <a:r>
              <a:rPr sz="2000" spc="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…)</a:t>
            </a:r>
            <a:endParaRPr sz="20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6D97260C-B537-40CE-B85B-062BF58FD803}"/>
              </a:ext>
            </a:extLst>
          </p:cNvPr>
          <p:cNvSpPr txBox="1"/>
          <p:nvPr/>
        </p:nvSpPr>
        <p:spPr>
          <a:xfrm>
            <a:off x="4900853" y="6642689"/>
            <a:ext cx="2467280" cy="574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1" defTabSz="914387">
              <a:lnSpc>
                <a:spcPts val="2160"/>
              </a:lnSpc>
            </a:pPr>
            <a:r>
              <a:rPr sz="2400" b="1" spc="-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Internal </a:t>
            </a:r>
            <a:r>
              <a:rPr sz="2400" b="1" spc="-1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Baseline</a:t>
            </a:r>
            <a:r>
              <a:rPr sz="2400" b="1" spc="-2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Requirements</a:t>
            </a:r>
            <a:endParaRPr sz="24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20FAA782-93C7-4A83-9056-EB7F7AC37C4F}"/>
              </a:ext>
            </a:extLst>
          </p:cNvPr>
          <p:cNvSpPr txBox="1"/>
          <p:nvPr/>
        </p:nvSpPr>
        <p:spPr>
          <a:xfrm>
            <a:off x="2604912" y="5637379"/>
            <a:ext cx="1960684" cy="1139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1" defTabSz="914387">
              <a:lnSpc>
                <a:spcPts val="2160"/>
              </a:lnSpc>
            </a:pPr>
            <a:r>
              <a:rPr sz="2400" b="1" spc="-20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Common </a:t>
            </a:r>
            <a:r>
              <a:rPr sz="2400" b="1" spc="-9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V</a:t>
            </a:r>
            <a:r>
              <a:rPr sz="2400" b="1" spc="-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ulnerabilities</a:t>
            </a:r>
            <a:endParaRPr sz="24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  <a:p>
            <a:pPr marL="12700" marR="175258" defTabSz="914387">
              <a:lnSpc>
                <a:spcPts val="2160"/>
              </a:lnSpc>
            </a:pPr>
            <a:r>
              <a:rPr sz="2400" b="1" spc="-1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&amp;</a:t>
            </a:r>
            <a:r>
              <a:rPr sz="2400" b="1" spc="-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Exposures</a:t>
            </a:r>
            <a:r>
              <a:rPr sz="2400" b="1" spc="-11" dirty="0">
                <a:solidFill>
                  <a:srgbClr val="FFFFFF"/>
                </a:solidFill>
                <a:latin typeface="Inter-Regular" panose="020B0604020202020204"/>
                <a:cs typeface="Arial"/>
              </a:rPr>
              <a:t> (CVE)</a:t>
            </a:r>
            <a:endParaRPr sz="2400" dirty="0">
              <a:solidFill>
                <a:prstClr val="black"/>
              </a:solidFill>
              <a:latin typeface="Inter-Regular" panose="020B0604020202020204"/>
              <a:cs typeface="Arial"/>
            </a:endParaRPr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046B9F16-35B3-446C-A97D-44A90F382814}"/>
              </a:ext>
            </a:extLst>
          </p:cNvPr>
          <p:cNvSpPr txBox="1"/>
          <p:nvPr/>
        </p:nvSpPr>
        <p:spPr>
          <a:xfrm>
            <a:off x="10052049" y="1985322"/>
            <a:ext cx="7875303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/>
            <a:r>
              <a:rPr sz="3450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Four</a:t>
            </a:r>
            <a:r>
              <a:rPr sz="3450" b="1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main sources</a:t>
            </a:r>
            <a:r>
              <a:rPr lang="en-US" sz="3450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including:</a:t>
            </a:r>
            <a:endParaRPr sz="3450" b="1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54" name="object 22">
            <a:extLst>
              <a:ext uri="{FF2B5EF4-FFF2-40B4-BE49-F238E27FC236}">
                <a16:creationId xmlns:a16="http://schemas.microsoft.com/office/drawing/2014/main" id="{B360EB37-161C-48B5-B789-3E51D8C747EC}"/>
              </a:ext>
            </a:extLst>
          </p:cNvPr>
          <p:cNvSpPr txBox="1"/>
          <p:nvPr/>
        </p:nvSpPr>
        <p:spPr>
          <a:xfrm>
            <a:off x="9625362" y="3223432"/>
            <a:ext cx="9554043" cy="616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893" marR="5081" indent="-457194" defTabSz="914387">
              <a:lnSpc>
                <a:spcPct val="1051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utomati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</a:t>
            </a:r>
            <a:r>
              <a:rPr sz="3450" spc="1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checks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based o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 standard,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interprete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3450" spc="1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for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eac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h</a:t>
            </a:r>
            <a:r>
              <a:rPr sz="3450" spc="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devic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sz="3450" spc="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type</a:t>
            </a:r>
            <a:endParaRPr lang="en-US" sz="3450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defTabSz="914387">
              <a:spcBef>
                <a:spcPts val="41"/>
              </a:spcBef>
              <a:buClr>
                <a:srgbClr val="09E1AB"/>
              </a:buClr>
            </a:pPr>
            <a:endParaRPr sz="375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469893" marR="689602" indent="-457194" defTabSz="914387">
              <a:lnSpc>
                <a:spcPct val="1051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utomati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</a:t>
            </a:r>
            <a:r>
              <a:rPr sz="3450" spc="1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checks for comprehensive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an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ongoingl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y</a:t>
            </a:r>
            <a:r>
              <a:rPr sz="3450" spc="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update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3450" spc="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vendor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bes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3450" spc="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practices</a:t>
            </a:r>
            <a:endParaRPr sz="345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571494" indent="-571494" defTabSz="914387">
              <a:spcBef>
                <a:spcPts val="41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endParaRPr sz="375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469893" marR="689602" indent="-457194" defTabSz="914387">
              <a:lnSpc>
                <a:spcPct val="1051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utomati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</a:t>
            </a:r>
            <a:r>
              <a:rPr sz="3450" spc="1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checks for storage system vulnerabilities</a:t>
            </a:r>
            <a:endParaRPr sz="345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571494" indent="-571494" defTabSz="914387">
              <a:spcBef>
                <a:spcPts val="41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endParaRPr sz="375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469893" marR="126998" indent="-457194" defTabSz="914387">
              <a:lnSpc>
                <a:spcPct val="1051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utomati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</a:t>
            </a:r>
            <a:r>
              <a:rPr sz="3450" spc="1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checks for community-driven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security </a:t>
            </a:r>
            <a:r>
              <a:rPr sz="3450" spc="-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baselin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sz="3450" spc="5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3450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configurations</a:t>
            </a:r>
            <a:endParaRPr sz="345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922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5">
            <a:extLst>
              <a:ext uri="{FF2B5EF4-FFF2-40B4-BE49-F238E27FC236}">
                <a16:creationId xmlns:a16="http://schemas.microsoft.com/office/drawing/2014/main" id="{F515B899-FA81-4322-82F2-6D8A24BB5E63}"/>
              </a:ext>
            </a:extLst>
          </p:cNvPr>
          <p:cNvSpPr/>
          <p:nvPr/>
        </p:nvSpPr>
        <p:spPr>
          <a:xfrm>
            <a:off x="15049697" y="1661092"/>
            <a:ext cx="4660096" cy="83080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1C3E4C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1C3E4C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Block Storage Arrays 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Storage Network Switches 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Storage Management Applications / Servers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Storage Virtualization Systems 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Data Protection Appliances 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Object Storage 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Storage Area Network (SAN)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Server-based SAN (Virtual SAN)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Network Attached Storage (NAS)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Backup Systems 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Cloud storage*</a:t>
            </a: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US" sz="1801" dirty="0">
              <a:solidFill>
                <a:srgbClr val="57585B"/>
              </a:solidFill>
              <a:latin typeface="Inter" panose="020B0604020202020204"/>
            </a:endParaRPr>
          </a:p>
          <a:p>
            <a:pPr marL="285746" indent="-285746" defTabSz="914387"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1801" dirty="0">
                <a:solidFill>
                  <a:srgbClr val="57585B"/>
                </a:solidFill>
                <a:latin typeface="Inter" panose="020B0604020202020204"/>
              </a:rPr>
              <a:t>Converged / Blade / Hypervisor* </a:t>
            </a:r>
          </a:p>
        </p:txBody>
      </p:sp>
      <p:sp>
        <p:nvSpPr>
          <p:cNvPr id="108" name="object 2">
            <a:extLst>
              <a:ext uri="{FF2B5EF4-FFF2-40B4-BE49-F238E27FC236}">
                <a16:creationId xmlns:a16="http://schemas.microsoft.com/office/drawing/2014/main" id="{67995230-7325-4A46-89D3-3520C1B92924}"/>
              </a:ext>
            </a:extLst>
          </p:cNvPr>
          <p:cNvSpPr/>
          <p:nvPr/>
        </p:nvSpPr>
        <p:spPr>
          <a:xfrm>
            <a:off x="744623" y="1688846"/>
            <a:ext cx="3425498" cy="2569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09" name="object 3">
            <a:extLst>
              <a:ext uri="{FF2B5EF4-FFF2-40B4-BE49-F238E27FC236}">
                <a16:creationId xmlns:a16="http://schemas.microsoft.com/office/drawing/2014/main" id="{C9730A8A-C32E-4C21-8D07-913C9DE510D6}"/>
              </a:ext>
            </a:extLst>
          </p:cNvPr>
          <p:cNvSpPr/>
          <p:nvPr/>
        </p:nvSpPr>
        <p:spPr>
          <a:xfrm>
            <a:off x="4284707" y="1688846"/>
            <a:ext cx="3425498" cy="2569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0" name="object 4">
            <a:extLst>
              <a:ext uri="{FF2B5EF4-FFF2-40B4-BE49-F238E27FC236}">
                <a16:creationId xmlns:a16="http://schemas.microsoft.com/office/drawing/2014/main" id="{3ACA114A-C6D2-46AF-A9E1-264CA0906AF0}"/>
              </a:ext>
            </a:extLst>
          </p:cNvPr>
          <p:cNvSpPr/>
          <p:nvPr/>
        </p:nvSpPr>
        <p:spPr>
          <a:xfrm>
            <a:off x="7827806" y="1688846"/>
            <a:ext cx="3425498" cy="25691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2" name="object 6">
            <a:extLst>
              <a:ext uri="{FF2B5EF4-FFF2-40B4-BE49-F238E27FC236}">
                <a16:creationId xmlns:a16="http://schemas.microsoft.com/office/drawing/2014/main" id="{762C08F5-D591-443A-A317-C43A97AA3FF8}"/>
              </a:ext>
            </a:extLst>
          </p:cNvPr>
          <p:cNvSpPr/>
          <p:nvPr/>
        </p:nvSpPr>
        <p:spPr>
          <a:xfrm>
            <a:off x="11367890" y="1688846"/>
            <a:ext cx="3425498" cy="2569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3" name="object 7">
            <a:extLst>
              <a:ext uri="{FF2B5EF4-FFF2-40B4-BE49-F238E27FC236}">
                <a16:creationId xmlns:a16="http://schemas.microsoft.com/office/drawing/2014/main" id="{14BAA2C2-4065-4047-B45A-56F1F8067C38}"/>
              </a:ext>
            </a:extLst>
          </p:cNvPr>
          <p:cNvSpPr/>
          <p:nvPr/>
        </p:nvSpPr>
        <p:spPr>
          <a:xfrm>
            <a:off x="789037" y="4544432"/>
            <a:ext cx="3425498" cy="25691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4" name="object 8">
            <a:extLst>
              <a:ext uri="{FF2B5EF4-FFF2-40B4-BE49-F238E27FC236}">
                <a16:creationId xmlns:a16="http://schemas.microsoft.com/office/drawing/2014/main" id="{608DB0A8-6E81-4DC7-A900-5AA83E199C1D}"/>
              </a:ext>
            </a:extLst>
          </p:cNvPr>
          <p:cNvSpPr/>
          <p:nvPr/>
        </p:nvSpPr>
        <p:spPr>
          <a:xfrm>
            <a:off x="4284707" y="4544432"/>
            <a:ext cx="3425498" cy="2569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5" name="object 9">
            <a:extLst>
              <a:ext uri="{FF2B5EF4-FFF2-40B4-BE49-F238E27FC236}">
                <a16:creationId xmlns:a16="http://schemas.microsoft.com/office/drawing/2014/main" id="{486E23B3-D423-4B79-B9F5-71A027384E13}"/>
              </a:ext>
            </a:extLst>
          </p:cNvPr>
          <p:cNvSpPr/>
          <p:nvPr/>
        </p:nvSpPr>
        <p:spPr>
          <a:xfrm>
            <a:off x="7827806" y="4544432"/>
            <a:ext cx="3425498" cy="25691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6" name="object 10">
            <a:extLst>
              <a:ext uri="{FF2B5EF4-FFF2-40B4-BE49-F238E27FC236}">
                <a16:creationId xmlns:a16="http://schemas.microsoft.com/office/drawing/2014/main" id="{4A94A0B9-171B-4634-8F6D-744FB56AD1C4}"/>
              </a:ext>
            </a:extLst>
          </p:cNvPr>
          <p:cNvSpPr/>
          <p:nvPr/>
        </p:nvSpPr>
        <p:spPr>
          <a:xfrm>
            <a:off x="11367890" y="4544432"/>
            <a:ext cx="3425498" cy="25691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7" name="object 11">
            <a:extLst>
              <a:ext uri="{FF2B5EF4-FFF2-40B4-BE49-F238E27FC236}">
                <a16:creationId xmlns:a16="http://schemas.microsoft.com/office/drawing/2014/main" id="{44AAB620-3654-44B6-B9C6-8CDC1AE74399}"/>
              </a:ext>
            </a:extLst>
          </p:cNvPr>
          <p:cNvSpPr/>
          <p:nvPr/>
        </p:nvSpPr>
        <p:spPr>
          <a:xfrm>
            <a:off x="744623" y="7400021"/>
            <a:ext cx="3425498" cy="25691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8" name="object 12">
            <a:extLst>
              <a:ext uri="{FF2B5EF4-FFF2-40B4-BE49-F238E27FC236}">
                <a16:creationId xmlns:a16="http://schemas.microsoft.com/office/drawing/2014/main" id="{83B50354-99E5-4940-A36E-20A6B914ADA0}"/>
              </a:ext>
            </a:extLst>
          </p:cNvPr>
          <p:cNvSpPr/>
          <p:nvPr/>
        </p:nvSpPr>
        <p:spPr>
          <a:xfrm>
            <a:off x="4284707" y="7400021"/>
            <a:ext cx="3425498" cy="25691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9" name="object 13">
            <a:extLst>
              <a:ext uri="{FF2B5EF4-FFF2-40B4-BE49-F238E27FC236}">
                <a16:creationId xmlns:a16="http://schemas.microsoft.com/office/drawing/2014/main" id="{5BB266CD-9A73-49DD-B5A8-98CB0C0E8C93}"/>
              </a:ext>
            </a:extLst>
          </p:cNvPr>
          <p:cNvSpPr/>
          <p:nvPr/>
        </p:nvSpPr>
        <p:spPr>
          <a:xfrm>
            <a:off x="7827806" y="7400021"/>
            <a:ext cx="3425498" cy="25691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20" name="object 14">
            <a:extLst>
              <a:ext uri="{FF2B5EF4-FFF2-40B4-BE49-F238E27FC236}">
                <a16:creationId xmlns:a16="http://schemas.microsoft.com/office/drawing/2014/main" id="{24B60C77-574A-46FC-B182-3B560A5EEC12}"/>
              </a:ext>
            </a:extLst>
          </p:cNvPr>
          <p:cNvSpPr/>
          <p:nvPr/>
        </p:nvSpPr>
        <p:spPr>
          <a:xfrm>
            <a:off x="11367890" y="7400021"/>
            <a:ext cx="3425498" cy="25691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21" name="object 15">
            <a:extLst>
              <a:ext uri="{FF2B5EF4-FFF2-40B4-BE49-F238E27FC236}">
                <a16:creationId xmlns:a16="http://schemas.microsoft.com/office/drawing/2014/main" id="{997494D1-83BA-421D-9077-1C25A5575BEC}"/>
              </a:ext>
            </a:extLst>
          </p:cNvPr>
          <p:cNvSpPr/>
          <p:nvPr/>
        </p:nvSpPr>
        <p:spPr>
          <a:xfrm>
            <a:off x="14063661" y="696779"/>
            <a:ext cx="5693081" cy="2593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22" name="object 16">
            <a:extLst>
              <a:ext uri="{FF2B5EF4-FFF2-40B4-BE49-F238E27FC236}">
                <a16:creationId xmlns:a16="http://schemas.microsoft.com/office/drawing/2014/main" id="{4B780D47-FEF5-4AB7-BE15-35E8A6D7A825}"/>
              </a:ext>
            </a:extLst>
          </p:cNvPr>
          <p:cNvSpPr txBox="1"/>
          <p:nvPr/>
        </p:nvSpPr>
        <p:spPr>
          <a:xfrm>
            <a:off x="4330591" y="7443235"/>
            <a:ext cx="3261969" cy="2057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lnSpc>
                <a:spcPts val="2060"/>
              </a:lnSpc>
              <a:defRPr/>
            </a:pPr>
            <a:r>
              <a:rPr lang="en-US" sz="1801" b="1" spc="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Services / Protocols </a:t>
            </a:r>
          </a:p>
          <a:p>
            <a:pPr marL="12700" defTabSz="914387">
              <a:lnSpc>
                <a:spcPts val="2060"/>
              </a:lnSpc>
              <a:defRPr/>
            </a:pPr>
            <a:endParaRPr sz="1801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2608" indent="-342896" defTabSz="914387">
              <a:lnSpc>
                <a:spcPts val="2258"/>
              </a:lnSpc>
              <a:spcBef>
                <a:spcPts val="76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-20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elnet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FT</a:t>
            </a:r>
            <a:r>
              <a:rPr sz="1949" spc="-25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RSH,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SSH,</a:t>
            </a:r>
            <a:r>
              <a:rPr lang="en-US" sz="1949" dirty="0">
                <a:solidFill>
                  <a:prstClr val="black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Rlogin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2608" marR="274953" indent="-342896" defTabSz="914387">
              <a:lnSpc>
                <a:spcPct val="135300"/>
              </a:lnSpc>
              <a:spcBef>
                <a:spcPts val="19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NFS,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CIF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 (SMB)</a:t>
            </a:r>
            <a:endParaRPr lang="en-US" sz="1949" spc="11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2608" marR="274953" indent="-342896" defTabSz="914387">
              <a:lnSpc>
                <a:spcPct val="135300"/>
              </a:lnSpc>
              <a:spcBef>
                <a:spcPts val="19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SNM</a:t>
            </a:r>
            <a:r>
              <a:rPr sz="1949" spc="-247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NDM</a:t>
            </a:r>
            <a:r>
              <a:rPr sz="1949" spc="-247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SMTP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23" name="object 17">
            <a:extLst>
              <a:ext uri="{FF2B5EF4-FFF2-40B4-BE49-F238E27FC236}">
                <a16:creationId xmlns:a16="http://schemas.microsoft.com/office/drawing/2014/main" id="{98C4F587-0293-4FC9-9B45-AFCAC29DCE45}"/>
              </a:ext>
            </a:extLst>
          </p:cNvPr>
          <p:cNvSpPr txBox="1"/>
          <p:nvPr/>
        </p:nvSpPr>
        <p:spPr>
          <a:xfrm>
            <a:off x="7877258" y="7464146"/>
            <a:ext cx="3403004" cy="1598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29910" defTabSz="914387">
              <a:lnSpc>
                <a:spcPct val="76100"/>
              </a:lnSpc>
              <a:defRPr/>
            </a:pPr>
            <a:r>
              <a:rPr lang="en-US" sz="1801" b="1" spc="1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Ransomware protection </a:t>
            </a:r>
          </a:p>
          <a:p>
            <a:pPr marL="12700" marR="629910" defTabSz="914387">
              <a:lnSpc>
                <a:spcPct val="76100"/>
              </a:lnSpc>
              <a:defRPr/>
            </a:pPr>
            <a:endParaRPr lang="en-US" sz="2398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2608" marR="5081" indent="-342896" defTabSz="914387">
              <a:lnSpc>
                <a:spcPts val="1980"/>
              </a:lnSpc>
              <a:spcBef>
                <a:spcPts val="11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-10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V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endor /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industr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y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best practices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2608" indent="-342896" defTabSz="914387">
              <a:spcBef>
                <a:spcPts val="121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Protection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policies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5" name="object 29">
            <a:extLst>
              <a:ext uri="{FF2B5EF4-FFF2-40B4-BE49-F238E27FC236}">
                <a16:creationId xmlns:a16="http://schemas.microsoft.com/office/drawing/2014/main" id="{16D9D401-89F9-4366-A72E-802ABFA53DA4}"/>
              </a:ext>
            </a:extLst>
          </p:cNvPr>
          <p:cNvSpPr txBox="1"/>
          <p:nvPr/>
        </p:nvSpPr>
        <p:spPr>
          <a:xfrm>
            <a:off x="789038" y="1698744"/>
            <a:ext cx="3064847" cy="2412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lang="en-US" sz="1801" b="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Authentication</a:t>
            </a:r>
            <a:r>
              <a:rPr lang="en-US" sz="1949" dirty="0">
                <a:solidFill>
                  <a:prstClr val="black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</a:p>
          <a:p>
            <a:pPr defTabSz="914387">
              <a:spcBef>
                <a:spcPts val="20"/>
              </a:spcBef>
              <a:defRPr/>
            </a:pPr>
            <a:endParaRPr lang="en-US"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defTabSz="914387">
              <a:spcBef>
                <a:spcPts val="20"/>
              </a:spcBef>
              <a:defRPr/>
            </a:pPr>
            <a:endParaRPr sz="99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601970" marR="5081" indent="-342896" defTabSz="914387">
              <a:lnSpc>
                <a:spcPts val="2180"/>
              </a:lnSpc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AD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/ LDA</a:t>
            </a:r>
            <a:r>
              <a:rPr sz="1949" spc="-247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</a:t>
            </a:r>
            <a:r>
              <a:rPr sz="1949" spc="-14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V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aulting, Radius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indent="-342896" defTabSz="914387">
              <a:spcBef>
                <a:spcPts val="780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Kerberos, </a:t>
            </a:r>
            <a:r>
              <a:rPr sz="1949" spc="1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</a:t>
            </a:r>
            <a:r>
              <a:rPr sz="1949" spc="-10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11802" indent="-342896" defTabSz="914387">
              <a:lnSpc>
                <a:spcPts val="2180"/>
              </a:lnSpc>
              <a:spcBef>
                <a:spcPts val="10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Logi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&amp;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passwd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requirements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6" name="object 30">
            <a:extLst>
              <a:ext uri="{FF2B5EF4-FFF2-40B4-BE49-F238E27FC236}">
                <a16:creationId xmlns:a16="http://schemas.microsoft.com/office/drawing/2014/main" id="{B36C60A1-DC82-4FAB-B780-161BA88F0F80}"/>
              </a:ext>
            </a:extLst>
          </p:cNvPr>
          <p:cNvSpPr txBox="1"/>
          <p:nvPr/>
        </p:nvSpPr>
        <p:spPr>
          <a:xfrm>
            <a:off x="784957" y="4636075"/>
            <a:ext cx="3433658" cy="2278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18482" defTabSz="914387">
              <a:lnSpc>
                <a:spcPct val="76100"/>
              </a:lnSpc>
              <a:defRPr/>
            </a:pPr>
            <a:r>
              <a:rPr lang="en-US" sz="1801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Administrative access </a:t>
            </a:r>
          </a:p>
          <a:p>
            <a:pPr marL="12700" marR="618482" defTabSz="914387">
              <a:lnSpc>
                <a:spcPct val="76100"/>
              </a:lnSpc>
              <a:defRPr/>
            </a:pPr>
            <a:endParaRPr sz="2398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1970" marR="200021" indent="-342896" defTabSz="914387">
              <a:lnSpc>
                <a:spcPts val="2180"/>
              </a:lnSpc>
              <a:spcBef>
                <a:spcPts val="97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Management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systems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/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Apps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indent="-342896" defTabSz="914387">
              <a:spcBef>
                <a:spcPts val="780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CLI </a:t>
            </a:r>
            <a:r>
              <a:rPr lang="en-US"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/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API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/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SMI-S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servers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930263" indent="-342896" defTabSz="914387">
              <a:lnSpc>
                <a:spcPts val="2180"/>
              </a:lnSpc>
              <a:spcBef>
                <a:spcPts val="10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Automatic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logo</a:t>
            </a:r>
            <a:r>
              <a:rPr sz="1949" spc="-3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f, sessions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7" name="object 31">
            <a:extLst>
              <a:ext uri="{FF2B5EF4-FFF2-40B4-BE49-F238E27FC236}">
                <a16:creationId xmlns:a16="http://schemas.microsoft.com/office/drawing/2014/main" id="{FB31864C-367B-464B-B8E4-47E74B02DE69}"/>
              </a:ext>
            </a:extLst>
          </p:cNvPr>
          <p:cNvSpPr txBox="1"/>
          <p:nvPr/>
        </p:nvSpPr>
        <p:spPr>
          <a:xfrm>
            <a:off x="4349700" y="4567299"/>
            <a:ext cx="2814122" cy="2418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lang="en-US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Encryption</a:t>
            </a:r>
            <a:r>
              <a:rPr lang="en-US" sz="1949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</a:p>
          <a:p>
            <a:pPr marL="12700" defTabSz="914387">
              <a:defRPr/>
            </a:pPr>
            <a:endParaRPr lang="en-US" sz="90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1970" indent="-342896" defTabSz="914387">
              <a:spcBef>
                <a:spcPts val="1656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At rest / In transit</a:t>
            </a:r>
            <a:endParaRPr lang="en-US"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ts val="2180"/>
              </a:lnSpc>
              <a:spcBef>
                <a:spcPts val="142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Encryption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level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FIPS, Hashes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173352" indent="-342896" defTabSz="914387">
              <a:lnSpc>
                <a:spcPts val="2180"/>
              </a:lnSpc>
              <a:spcBef>
                <a:spcPts val="118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Admin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/ User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access,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SSL/TLS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8" name="object 32">
            <a:extLst>
              <a:ext uri="{FF2B5EF4-FFF2-40B4-BE49-F238E27FC236}">
                <a16:creationId xmlns:a16="http://schemas.microsoft.com/office/drawing/2014/main" id="{87E56573-0F0B-4765-9B8C-A90E59D49E71}"/>
              </a:ext>
            </a:extLst>
          </p:cNvPr>
          <p:cNvSpPr txBox="1"/>
          <p:nvPr/>
        </p:nvSpPr>
        <p:spPr>
          <a:xfrm>
            <a:off x="7901890" y="4571424"/>
            <a:ext cx="3154736" cy="1512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lang="en-US" sz="1801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Vulnerabilities</a:t>
            </a:r>
            <a:r>
              <a:rPr lang="en-US" sz="1949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</a:p>
          <a:p>
            <a:pPr marL="12700" defTabSz="914387">
              <a:defRPr/>
            </a:pPr>
            <a:endParaRPr sz="160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1970" marR="5081" indent="-342896" defTabSz="914387">
              <a:lnSpc>
                <a:spcPct val="152200"/>
              </a:lnSpc>
              <a:spcBef>
                <a:spcPts val="4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Storage CV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detection </a:t>
            </a:r>
            <a:endParaRPr lang="en-US" sz="1949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ct val="152200"/>
              </a:lnSpc>
              <a:spcBef>
                <a:spcPts val="4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Approved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versions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39" name="object 33">
            <a:extLst>
              <a:ext uri="{FF2B5EF4-FFF2-40B4-BE49-F238E27FC236}">
                <a16:creationId xmlns:a16="http://schemas.microsoft.com/office/drawing/2014/main" id="{5D19D6EF-7E21-4AC2-B4ED-D2B0E1FA8FD0}"/>
              </a:ext>
            </a:extLst>
          </p:cNvPr>
          <p:cNvSpPr txBox="1"/>
          <p:nvPr/>
        </p:nvSpPr>
        <p:spPr>
          <a:xfrm>
            <a:off x="11435984" y="4567300"/>
            <a:ext cx="3496633" cy="2413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077" indent="-247013" defTabSz="914387">
              <a:defRPr/>
            </a:pPr>
            <a:r>
              <a:rPr lang="en-US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Leading standards </a:t>
            </a:r>
            <a:endParaRPr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defTabSz="914387">
              <a:spcBef>
                <a:spcPts val="21"/>
              </a:spcBef>
              <a:defRPr/>
            </a:pPr>
            <a:endParaRPr lang="en-US" sz="160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defTabSz="914387">
              <a:spcBef>
                <a:spcPts val="21"/>
              </a:spcBef>
              <a:defRPr/>
            </a:pPr>
            <a:endParaRPr sz="99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Times New Roman"/>
            </a:endParaRPr>
          </a:p>
          <a:p>
            <a:pPr marL="601970" marR="465449" indent="-342896" defTabSz="914387">
              <a:lnSpc>
                <a:spcPts val="2180"/>
              </a:lnSpc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ISO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27001, NIS</a:t>
            </a:r>
            <a:r>
              <a:rPr sz="1949" spc="-20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 CIS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SANS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466084" indent="-342896" defTabSz="914387">
              <a:lnSpc>
                <a:spcPts val="2180"/>
              </a:lnSpc>
              <a:spcBef>
                <a:spcPts val="1580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NYDFS,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SEC,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FFIEC,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HI</a:t>
            </a:r>
            <a:r>
              <a:rPr sz="1949" spc="-140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AA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indent="-342896" defTabSz="914387">
              <a:spcBef>
                <a:spcPts val="780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FIPS,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PCI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DS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an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more.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0" name="object 34">
            <a:extLst>
              <a:ext uri="{FF2B5EF4-FFF2-40B4-BE49-F238E27FC236}">
                <a16:creationId xmlns:a16="http://schemas.microsoft.com/office/drawing/2014/main" id="{9DC940A3-80E1-4014-8B45-862F2B2BF9F5}"/>
              </a:ext>
            </a:extLst>
          </p:cNvPr>
          <p:cNvSpPr txBox="1"/>
          <p:nvPr/>
        </p:nvSpPr>
        <p:spPr>
          <a:xfrm>
            <a:off x="799419" y="7450417"/>
            <a:ext cx="2569305" cy="2315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lang="en-US" sz="1801" b="1" spc="-5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Audit log</a:t>
            </a:r>
          </a:p>
          <a:p>
            <a:pPr marL="12700" defTabSz="914387">
              <a:defRPr/>
            </a:pPr>
            <a:endParaRPr sz="1801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1970" marR="5081" indent="-342896" defTabSz="914387">
              <a:lnSpc>
                <a:spcPct val="160700"/>
              </a:lnSpc>
              <a:spcBef>
                <a:spcPts val="23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Central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Logging</a:t>
            </a:r>
            <a:endParaRPr lang="en-US" sz="1949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ct val="160700"/>
              </a:lnSpc>
              <a:spcBef>
                <a:spcPts val="23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g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Retention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74294" indent="-342896" defTabSz="914387">
              <a:lnSpc>
                <a:spcPts val="2180"/>
              </a:lnSpc>
              <a:spcBef>
                <a:spcPts val="142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Lo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g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Confi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g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and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Immutability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1" name="object 35">
            <a:extLst>
              <a:ext uri="{FF2B5EF4-FFF2-40B4-BE49-F238E27FC236}">
                <a16:creationId xmlns:a16="http://schemas.microsoft.com/office/drawing/2014/main" id="{1B33E2F2-1779-448C-9E27-06D33177854F}"/>
              </a:ext>
            </a:extLst>
          </p:cNvPr>
          <p:cNvSpPr txBox="1"/>
          <p:nvPr/>
        </p:nvSpPr>
        <p:spPr>
          <a:xfrm>
            <a:off x="11394849" y="7408029"/>
            <a:ext cx="3275491" cy="2047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lang="en-US" b="1" spc="1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And more…</a:t>
            </a:r>
          </a:p>
          <a:p>
            <a:pPr marL="12700" defTabSz="914387">
              <a:defRPr/>
            </a:pPr>
            <a:endParaRPr lang="en-US"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1970" marR="5081" indent="-342896" defTabSz="914387">
              <a:lnSpc>
                <a:spcPct val="160700"/>
              </a:lnSpc>
              <a:spcBef>
                <a:spcPts val="23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Antivirus settings</a:t>
            </a:r>
            <a:endParaRPr lang="en-US" sz="1949" spc="5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ct val="160700"/>
              </a:lnSpc>
              <a:spcBef>
                <a:spcPts val="23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-64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im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lang="en-US"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synchronization</a:t>
            </a:r>
            <a:endParaRPr lang="en-US" sz="1949" spc="5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ct val="160700"/>
              </a:lnSpc>
              <a:spcBef>
                <a:spcPts val="23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And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more…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2" name="object 36">
            <a:extLst>
              <a:ext uri="{FF2B5EF4-FFF2-40B4-BE49-F238E27FC236}">
                <a16:creationId xmlns:a16="http://schemas.microsoft.com/office/drawing/2014/main" id="{5DBB54AD-E6DE-4154-9C6A-302980544BF6}"/>
              </a:ext>
            </a:extLst>
          </p:cNvPr>
          <p:cNvSpPr txBox="1"/>
          <p:nvPr/>
        </p:nvSpPr>
        <p:spPr>
          <a:xfrm>
            <a:off x="4309963" y="1692932"/>
            <a:ext cx="3335618" cy="235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lang="en-US" sz="1801" b="1" spc="-5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Authorization</a:t>
            </a:r>
            <a:r>
              <a:rPr lang="en-US" sz="1949" b="1" spc="-5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</a:p>
          <a:p>
            <a:pPr marL="12700" defTabSz="914387">
              <a:defRPr/>
            </a:pP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1970" marR="5081" indent="-342896" defTabSz="914387">
              <a:lnSpc>
                <a:spcPct val="152200"/>
              </a:lnSpc>
              <a:spcBef>
                <a:spcPts val="4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Rol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configuration</a:t>
            </a:r>
            <a:endParaRPr lang="en-US" sz="1949" spc="5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ct val="152200"/>
              </a:lnSpc>
              <a:spcBef>
                <a:spcPts val="4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Restricte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1949" spc="-10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Admin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access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744844" indent="-342896" defTabSz="914387">
              <a:lnSpc>
                <a:spcPts val="2180"/>
              </a:lnSpc>
              <a:spcBef>
                <a:spcPts val="142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Defaul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t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account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/ passwords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3" name="object 37">
            <a:extLst>
              <a:ext uri="{FF2B5EF4-FFF2-40B4-BE49-F238E27FC236}">
                <a16:creationId xmlns:a16="http://schemas.microsoft.com/office/drawing/2014/main" id="{0882E4BE-49A0-42AE-9581-A23908B01C7B}"/>
              </a:ext>
            </a:extLst>
          </p:cNvPr>
          <p:cNvSpPr txBox="1"/>
          <p:nvPr/>
        </p:nvSpPr>
        <p:spPr>
          <a:xfrm>
            <a:off x="7901890" y="1722626"/>
            <a:ext cx="3296962" cy="2028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sz="1801" b="1" spc="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SA</a:t>
            </a:r>
            <a:r>
              <a:rPr sz="1801" b="1" spc="1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N</a:t>
            </a:r>
            <a:r>
              <a:rPr sz="1801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  <a:r>
              <a:rPr sz="1801" b="1" spc="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/</a:t>
            </a:r>
            <a:r>
              <a:rPr sz="1801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 </a:t>
            </a:r>
            <a:r>
              <a:rPr sz="1801" b="1" spc="-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N</a:t>
            </a:r>
            <a:r>
              <a:rPr sz="1801" b="1" spc="1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AS</a:t>
            </a:r>
            <a:endParaRPr lang="en-US" sz="1801" b="1" spc="11" dirty="0">
              <a:solidFill>
                <a:srgbClr val="0E1E75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12700" defTabSz="914387">
              <a:defRPr/>
            </a:pPr>
            <a:endParaRPr sz="1801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1970" marR="5081" indent="-342896" defTabSz="914387">
              <a:lnSpc>
                <a:spcPct val="152200"/>
              </a:lnSpc>
              <a:spcBef>
                <a:spcPts val="4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Zoning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masking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endParaRPr lang="en-US" sz="1949" spc="5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ct val="152200"/>
              </a:lnSpc>
              <a:spcBef>
                <a:spcPts val="4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CIF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an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NF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S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access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endParaRPr lang="en-US" sz="1949" dirty="0">
              <a:solidFill>
                <a:srgbClr val="FFFFFF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ct val="152200"/>
              </a:lnSpc>
              <a:spcBef>
                <a:spcPts val="431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Port config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4" name="object 38">
            <a:extLst>
              <a:ext uri="{FF2B5EF4-FFF2-40B4-BE49-F238E27FC236}">
                <a16:creationId xmlns:a16="http://schemas.microsoft.com/office/drawing/2014/main" id="{C8728671-E77F-4F4D-B1C2-23785E6AA882}"/>
              </a:ext>
            </a:extLst>
          </p:cNvPr>
          <p:cNvSpPr txBox="1"/>
          <p:nvPr/>
        </p:nvSpPr>
        <p:spPr>
          <a:xfrm>
            <a:off x="11405290" y="1816434"/>
            <a:ext cx="3634860" cy="2094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32189" defTabSz="914387">
              <a:lnSpc>
                <a:spcPct val="76100"/>
              </a:lnSpc>
              <a:defRPr/>
            </a:pPr>
            <a:r>
              <a:rPr lang="en-US" sz="1801" b="1" spc="15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Vendor best practices </a:t>
            </a:r>
          </a:p>
          <a:p>
            <a:pPr marL="12700" marR="1132189" defTabSz="914387">
              <a:lnSpc>
                <a:spcPct val="76100"/>
              </a:lnSpc>
              <a:defRPr/>
            </a:pPr>
            <a:endParaRPr sz="2800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  <a:p>
            <a:pPr marL="601970" indent="-342896" defTabSz="914387">
              <a:lnSpc>
                <a:spcPts val="2258"/>
              </a:lnSpc>
              <a:spcBef>
                <a:spcPts val="765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Dell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EMC,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IBM,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H</a:t>
            </a:r>
            <a:r>
              <a:rPr sz="1949" spc="-247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P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indent="-342896" defTabSz="914387">
              <a:lnSpc>
                <a:spcPts val="2258"/>
              </a:lnSpc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Hitachi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pPr marL="601970" marR="5081" indent="-342896" defTabSz="914387">
              <a:lnSpc>
                <a:spcPct val="152200"/>
              </a:lnSpc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Cisco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,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Brocade, NetApp</a:t>
            </a:r>
            <a:r>
              <a:rPr sz="1949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Infinidat,</a:t>
            </a:r>
            <a:r>
              <a:rPr sz="1949" spc="-1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Amazon,</a:t>
            </a:r>
            <a:r>
              <a:rPr sz="1949" spc="5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 </a:t>
            </a:r>
            <a:r>
              <a:rPr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more</a:t>
            </a:r>
            <a:r>
              <a:rPr lang="en-US" sz="1949" spc="11" dirty="0">
                <a:solidFill>
                  <a:srgbClr val="FFFFFF"/>
                </a:solidFill>
                <a:latin typeface="Inter" panose="020B0604020202020204" charset="0"/>
                <a:ea typeface="Inter" panose="020B0604020202020204" charset="0"/>
                <a:cs typeface="Arial"/>
              </a:rPr>
              <a:t>.</a:t>
            </a:r>
            <a:endParaRPr sz="1949" dirty="0">
              <a:solidFill>
                <a:prstClr val="black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  <p:sp>
        <p:nvSpPr>
          <p:cNvPr id="145" name="object 39">
            <a:extLst>
              <a:ext uri="{FF2B5EF4-FFF2-40B4-BE49-F238E27FC236}">
                <a16:creationId xmlns:a16="http://schemas.microsoft.com/office/drawing/2014/main" id="{13F49917-EC04-4C59-827D-1FB5236A1F6D}"/>
              </a:ext>
            </a:extLst>
          </p:cNvPr>
          <p:cNvSpPr txBox="1">
            <a:spLocks/>
          </p:cNvSpPr>
          <p:nvPr/>
        </p:nvSpPr>
        <p:spPr>
          <a:xfrm>
            <a:off x="616229" y="613606"/>
            <a:ext cx="18871644" cy="710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20" kern="0" spc="-5" dirty="0">
                <a:latin typeface="Inter" panose="020B0604020202020204"/>
                <a:ea typeface="Inter-Regular" panose="020B0604020202020204" charset="0"/>
              </a:rPr>
              <a:t>The Risk Knowledgebase Categories </a:t>
            </a:r>
          </a:p>
        </p:txBody>
      </p:sp>
      <p:sp>
        <p:nvSpPr>
          <p:cNvPr id="146" name="object 40">
            <a:extLst>
              <a:ext uri="{FF2B5EF4-FFF2-40B4-BE49-F238E27FC236}">
                <a16:creationId xmlns:a16="http://schemas.microsoft.com/office/drawing/2014/main" id="{BC372083-5A9E-4AAA-91B3-9838DD112626}"/>
              </a:ext>
            </a:extLst>
          </p:cNvPr>
          <p:cNvSpPr txBox="1"/>
          <p:nvPr/>
        </p:nvSpPr>
        <p:spPr>
          <a:xfrm>
            <a:off x="15229831" y="1827724"/>
            <a:ext cx="1574054" cy="2999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sz="1949" b="1" spc="15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C</a:t>
            </a:r>
            <a:r>
              <a:rPr sz="1949" b="1" spc="-75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O</a:t>
            </a:r>
            <a:r>
              <a:rPr sz="1949" b="1" spc="11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VER</a:t>
            </a:r>
            <a:r>
              <a:rPr sz="1949" b="1" spc="-25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A</a:t>
            </a:r>
            <a:r>
              <a:rPr sz="1949" b="1" spc="15" dirty="0">
                <a:solidFill>
                  <a:srgbClr val="595959"/>
                </a:solidFill>
                <a:latin typeface="Inter" panose="020B0604020202020204" charset="0"/>
                <a:ea typeface="Inter" panose="020B0604020202020204" charset="0"/>
                <a:cs typeface="Arial Black"/>
              </a:rPr>
              <a:t>GE</a:t>
            </a:r>
            <a:endParaRPr sz="1949" dirty="0">
              <a:solidFill>
                <a:srgbClr val="595959"/>
              </a:solidFill>
              <a:latin typeface="Inter" panose="020B0604020202020204" charset="0"/>
              <a:ea typeface="Inter" panose="020B0604020202020204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6042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BFD9B7D-29DA-4AC4-9359-94AB46E1AE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227" y="2149723"/>
            <a:ext cx="6845205" cy="68575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27146D4-AAAA-466A-810B-6919C4F77170}"/>
              </a:ext>
            </a:extLst>
          </p:cNvPr>
          <p:cNvGraphicFramePr>
            <a:graphicFrameLocks noGrp="1"/>
          </p:cNvGraphicFramePr>
          <p:nvPr/>
        </p:nvGraphicFramePr>
        <p:xfrm>
          <a:off x="7869563" y="501604"/>
          <a:ext cx="11856805" cy="10856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5260">
                  <a:extLst>
                    <a:ext uri="{9D8B030D-6E8A-4147-A177-3AD203B41FA5}">
                      <a16:colId xmlns:a16="http://schemas.microsoft.com/office/drawing/2014/main" val="3173365256"/>
                    </a:ext>
                  </a:extLst>
                </a:gridCol>
                <a:gridCol w="4100696">
                  <a:extLst>
                    <a:ext uri="{9D8B030D-6E8A-4147-A177-3AD203B41FA5}">
                      <a16:colId xmlns:a16="http://schemas.microsoft.com/office/drawing/2014/main" val="2787362407"/>
                    </a:ext>
                  </a:extLst>
                </a:gridCol>
                <a:gridCol w="4020849">
                  <a:extLst>
                    <a:ext uri="{9D8B030D-6E8A-4147-A177-3AD203B41FA5}">
                      <a16:colId xmlns:a16="http://schemas.microsoft.com/office/drawing/2014/main" val="436411162"/>
                    </a:ext>
                  </a:extLst>
                </a:gridCol>
              </a:tblGrid>
              <a:tr h="547326">
                <a:tc>
                  <a:txBody>
                    <a:bodyPr/>
                    <a:lstStyle/>
                    <a:p>
                      <a:pPr algn="just"/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9E1AB"/>
                        </a:buClr>
                        <a:buFont typeface="Arial" panose="020B0604020202020204" pitchFamily="34" charset="0"/>
                        <a:buNone/>
                      </a:pP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E7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474476"/>
                  </a:ext>
                </a:extLst>
              </a:tr>
              <a:tr h="109399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Markets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Vulnerability Assessment</a:t>
                      </a:r>
                    </a:p>
                    <a:p>
                      <a:pPr marL="285750" marR="0" lvl="0" indent="-28575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Security Posture Management</a:t>
                      </a:r>
                    </a:p>
                    <a:p>
                      <a:pPr marL="285750" indent="-285750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storage security</a:t>
                      </a:r>
                      <a:endParaRPr lang="en-US" sz="1900" b="0" dirty="0">
                        <a:solidFill>
                          <a:srgbClr val="57585B"/>
                        </a:solidFill>
                        <a:effectLst/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Vulnerability Assessment</a:t>
                      </a:r>
                    </a:p>
                    <a:p>
                      <a:pPr marL="285750" indent="-285750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Web Application security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217663"/>
                  </a:ext>
                </a:extLst>
              </a:tr>
              <a:tr h="375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Focus Area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Storage and Backup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Host and Desktops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31934"/>
                  </a:ext>
                </a:extLst>
              </a:tr>
              <a:tr h="118543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Main Scanned Platform Types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OS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/ Backup Software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(Storage)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Host / Mobile OS, DBMS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Host Software </a:t>
                      </a:r>
                    </a:p>
                    <a:p>
                      <a:pPr marL="285750" indent="-285750" algn="l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(Ethernet)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144058"/>
                  </a:ext>
                </a:extLst>
              </a:tr>
              <a:tr h="4512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Coverage for Enterprise Storage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&gt;88%</a:t>
                      </a:r>
                      <a:endParaRPr lang="en-US" sz="1900" b="0" dirty="0">
                        <a:solidFill>
                          <a:srgbClr val="00B050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 &lt;9%</a:t>
                      </a:r>
                      <a:endParaRPr lang="en-US" sz="1900" b="0" dirty="0">
                        <a:solidFill>
                          <a:srgbClr val="FF0000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04510"/>
                  </a:ext>
                </a:extLst>
              </a:tr>
              <a:tr h="6101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Vulnerability Knowledgebase 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Up to date / Continuously updated</a:t>
                      </a:r>
                      <a:endParaRPr lang="en-US" sz="1900" b="0" dirty="0">
                        <a:solidFill>
                          <a:srgbClr val="00B050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Poor / Outdated / Rarely updated</a:t>
                      </a:r>
                      <a:endParaRPr lang="en-US" sz="1900" b="0" dirty="0">
                        <a:solidFill>
                          <a:srgbClr val="FF0000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184131"/>
                  </a:ext>
                </a:extLst>
              </a:tr>
              <a:tr h="6101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Configuration Hardening Checks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&gt;1000</a:t>
                      </a:r>
                      <a:endParaRPr lang="en-US" sz="1900" b="0" dirty="0">
                        <a:solidFill>
                          <a:srgbClr val="00B050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&lt;100</a:t>
                      </a:r>
                      <a:endParaRPr lang="en-US" sz="1900" b="0" dirty="0">
                        <a:solidFill>
                          <a:srgbClr val="FF0000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399763"/>
                  </a:ext>
                </a:extLst>
              </a:tr>
              <a:tr h="4127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Configuration Change Tracking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Yes</a:t>
                      </a:r>
                      <a:endParaRPr lang="en-US" sz="1900" b="0" dirty="0">
                        <a:solidFill>
                          <a:srgbClr val="00B050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FF0000"/>
                          </a:solidFill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</a:t>
                      </a:r>
                    </a:p>
                  </a:txBody>
                  <a:tcPr marL="91433" marR="91433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554109"/>
                  </a:ext>
                </a:extLst>
              </a:tr>
              <a:tr h="10125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Scan Frequency for Enterprise Storage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User-defined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Daily (default) / Every X hours / Weekly / Monthly / User-defined / Ad-hoc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User-defined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Typically, infrequent (every X months)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011513"/>
                  </a:ext>
                </a:extLst>
              </a:tr>
              <a:tr h="33868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Analysis method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Storage-Aware scan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Storage-savvy analysis including review of LUNs, volumes zoning, masking, etc.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Specialized Storage vulnerability and configuration hardening analysis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access control analysis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software analysis</a:t>
                      </a:r>
                    </a:p>
                    <a:p>
                      <a:pPr marL="285750" indent="-285750" algn="l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CLI / API / Config files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Web / Linux / Network</a:t>
                      </a:r>
                      <a:endParaRPr lang="en-US" sz="1900" dirty="0">
                        <a:solidFill>
                          <a:srgbClr val="57585B"/>
                        </a:solidFill>
                        <a:effectLst/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Web App / Linux Vulnerability detection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network checks</a:t>
                      </a:r>
                    </a:p>
                    <a:p>
                      <a:pPr algn="just"/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739435"/>
                  </a:ext>
                </a:extLst>
              </a:tr>
              <a:tr h="375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API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REST, SQL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REST</a:t>
                      </a:r>
                      <a:endParaRPr lang="en-US" sz="1900" b="0" dirty="0">
                        <a:solidFill>
                          <a:srgbClr val="57585B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7552"/>
                  </a:ext>
                </a:extLst>
              </a:tr>
              <a:tr h="375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Policy &amp; Compliance 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57585B"/>
                          </a:solidFill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57585B"/>
                          </a:solidFill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443035"/>
                  </a:ext>
                </a:extLst>
              </a:tr>
              <a:tr h="3758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900" b="1" dirty="0">
                          <a:solidFill>
                            <a:srgbClr val="57585B"/>
                          </a:solidFill>
                          <a:effectLst/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Integration 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57585B"/>
                          </a:solidFill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 </a:t>
                      </a: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57585B"/>
                          </a:solidFill>
                          <a:latin typeface="Inter" panose="020B0604020202020204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 marL="91433" marR="91433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14806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4ECC261-40F7-47AD-A483-EE5D3322AFC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815" y="601412"/>
            <a:ext cx="1274456" cy="35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E07F41DE-E9D8-4D16-843B-AD113064F2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16" y="5716904"/>
            <a:ext cx="1981059" cy="49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038D0-6A49-412F-9F8B-35280DE8A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4" y="5654676"/>
            <a:ext cx="2993862" cy="540515"/>
          </a:xfrm>
          <a:prstGeom prst="rect">
            <a:avLst/>
          </a:prstGeom>
          <a:solidFill>
            <a:srgbClr val="FFBDBD"/>
          </a:solidFill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FD53E6-E83B-4F9E-A814-E0550ACC3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876" y="501602"/>
            <a:ext cx="2422330" cy="553676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190510E4-AB50-48D8-A5EB-43CD1F75069D}"/>
              </a:ext>
            </a:extLst>
          </p:cNvPr>
          <p:cNvSpPr txBox="1">
            <a:spLocks/>
          </p:cNvSpPr>
          <p:nvPr/>
        </p:nvSpPr>
        <p:spPr>
          <a:xfrm>
            <a:off x="404894" y="428933"/>
            <a:ext cx="18871644" cy="710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17" kern="0" spc="-5" dirty="0">
                <a:latin typeface="Inter"/>
              </a:rPr>
              <a:t>StorageGuard vs Qualys</a:t>
            </a:r>
            <a:endParaRPr lang="en-US" sz="4617" kern="0" dirty="0">
              <a:latin typeface="In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AAB75BC-BD58-4126-A7BE-FBE4539EF65D}"/>
              </a:ext>
            </a:extLst>
          </p:cNvPr>
          <p:cNvSpPr txBox="1"/>
          <p:nvPr/>
        </p:nvSpPr>
        <p:spPr>
          <a:xfrm>
            <a:off x="801900" y="423710"/>
            <a:ext cx="18362911" cy="80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defTabSz="914387">
              <a:spcBef>
                <a:spcPts val="200"/>
              </a:spcBef>
              <a:spcAft>
                <a:spcPts val="401"/>
              </a:spcAft>
              <a:defRPr/>
            </a:pPr>
            <a:r>
              <a:rPr lang="en-US" sz="4620" b="1" dirty="0">
                <a:solidFill>
                  <a:srgbClr val="0E1E75"/>
                </a:solidFill>
                <a:latin typeface="Inter" panose="020B0604020202020204"/>
                <a:ea typeface="Inter-Regular" panose="020B0604020202020204" charset="0"/>
                <a:cs typeface="Arial"/>
              </a:rPr>
              <a:t>Deployment</a:t>
            </a:r>
            <a:r>
              <a:rPr lang="en-US" sz="3949" b="1" dirty="0">
                <a:solidFill>
                  <a:srgbClr val="0E1E75"/>
                </a:solidFill>
                <a:latin typeface="Inter" panose="020B0604020202020204"/>
                <a:ea typeface="Inter-Regular" panose="020B0604020202020204" charset="0"/>
                <a:cs typeface="Arial"/>
              </a:rPr>
              <a:t> </a:t>
            </a:r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2C673C28-F284-4431-B114-7D9B2AAB626C}"/>
              </a:ext>
            </a:extLst>
          </p:cNvPr>
          <p:cNvSpPr/>
          <p:nvPr/>
        </p:nvSpPr>
        <p:spPr>
          <a:xfrm>
            <a:off x="14063661" y="696779"/>
            <a:ext cx="5693081" cy="259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srgbClr val="000000"/>
              </a:solidFill>
              <a:latin typeface="Inter" panose="020B0604020202020204"/>
              <a:ea typeface="Inter" panose="020B060402020202020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4441F1-9E40-451B-8C46-1B9B4FCA2EF4}"/>
              </a:ext>
            </a:extLst>
          </p:cNvPr>
          <p:cNvSpPr/>
          <p:nvPr/>
        </p:nvSpPr>
        <p:spPr>
          <a:xfrm>
            <a:off x="1207807" y="2839962"/>
            <a:ext cx="6566558" cy="2673439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>
              <a:latin typeface="Inter" panose="020B0604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8CD7-A8DF-45BA-BF1F-363DFBAA016B}"/>
              </a:ext>
            </a:extLst>
          </p:cNvPr>
          <p:cNvSpPr/>
          <p:nvPr/>
        </p:nvSpPr>
        <p:spPr>
          <a:xfrm>
            <a:off x="12214049" y="6631470"/>
            <a:ext cx="6707196" cy="2820128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latin typeface="Inter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0600E6-B1AA-497A-9361-3EA7D4655CC4}"/>
              </a:ext>
            </a:extLst>
          </p:cNvPr>
          <p:cNvSpPr/>
          <p:nvPr/>
        </p:nvSpPr>
        <p:spPr>
          <a:xfrm>
            <a:off x="8901283" y="2717175"/>
            <a:ext cx="5171509" cy="316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>
              <a:latin typeface="Inter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987767-7B8A-403A-BA30-4054E7CE7352}"/>
              </a:ext>
            </a:extLst>
          </p:cNvPr>
          <p:cNvSpPr/>
          <p:nvPr/>
        </p:nvSpPr>
        <p:spPr>
          <a:xfrm>
            <a:off x="11924564" y="2839962"/>
            <a:ext cx="6996682" cy="2673439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latin typeface="Inter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001AF-7325-4CCB-8209-73C8919C7E1E}"/>
              </a:ext>
            </a:extLst>
          </p:cNvPr>
          <p:cNvSpPr/>
          <p:nvPr/>
        </p:nvSpPr>
        <p:spPr>
          <a:xfrm>
            <a:off x="1208556" y="6631470"/>
            <a:ext cx="6565807" cy="2820128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>
              <a:latin typeface="Inter" panose="020B060402020202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45DB907-EBEA-4E14-87E6-7B656B142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3909" y="3803791"/>
            <a:ext cx="1864325" cy="154637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B12954C-3F74-40F5-9A75-1B5A3F37C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07654" y="5205536"/>
            <a:ext cx="1740682" cy="174068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E5D24E3-FF6B-4877-8DB2-1EE6EEB55E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96516" y="2717175"/>
            <a:ext cx="7511071" cy="68020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767008-CD8D-41B2-9864-9D3574518524}"/>
              </a:ext>
            </a:extLst>
          </p:cNvPr>
          <p:cNvSpPr/>
          <p:nvPr/>
        </p:nvSpPr>
        <p:spPr>
          <a:xfrm>
            <a:off x="6182718" y="2830234"/>
            <a:ext cx="3377852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 dirty="0">
                <a:solidFill>
                  <a:schemeClr val="bg1"/>
                </a:solidFill>
                <a:latin typeface="Inter" panose="020B0604020202020204"/>
              </a:rPr>
              <a:t>Collect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FDE046-2E39-41E2-A514-A4D447B5FC4D}"/>
              </a:ext>
            </a:extLst>
          </p:cNvPr>
          <p:cNvSpPr/>
          <p:nvPr/>
        </p:nvSpPr>
        <p:spPr>
          <a:xfrm>
            <a:off x="10279970" y="2783581"/>
            <a:ext cx="3527617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 dirty="0">
                <a:solidFill>
                  <a:schemeClr val="bg1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Detect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1AABF6-0003-4D50-967E-B9BD01D22BDD}"/>
              </a:ext>
            </a:extLst>
          </p:cNvPr>
          <p:cNvSpPr/>
          <p:nvPr/>
        </p:nvSpPr>
        <p:spPr>
          <a:xfrm>
            <a:off x="6295434" y="8929004"/>
            <a:ext cx="3443820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 dirty="0">
                <a:solidFill>
                  <a:schemeClr val="bg1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Visualize &amp; track</a:t>
            </a: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B2C7DC89-7F1E-4834-8C3F-375019F30365}"/>
              </a:ext>
            </a:extLst>
          </p:cNvPr>
          <p:cNvSpPr txBox="1">
            <a:spLocks/>
          </p:cNvSpPr>
          <p:nvPr/>
        </p:nvSpPr>
        <p:spPr>
          <a:xfrm>
            <a:off x="1205250" y="2925804"/>
            <a:ext cx="5059194" cy="2597325"/>
          </a:xfrm>
          <a:prstGeom prst="rect">
            <a:avLst/>
          </a:prstGeom>
        </p:spPr>
        <p:txBody>
          <a:bodyPr vert="horz" lIns="150781" tIns="75389" rIns="150781" bIns="75389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</a:rPr>
              <a:t>Daily collection of configuration from all converged / storage / backup layers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</a:rPr>
              <a:t>Non-intrusive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latin typeface="Inter" panose="020B0604020202020204"/>
              </a:rPr>
              <a:t>Agentless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latin typeface="Inter" panose="020B0604020202020204"/>
              </a:rPr>
              <a:t>On-Prem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70DF6F8-D4D4-4C88-9DF7-8CB072FC8A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7511" y="3771998"/>
            <a:ext cx="1464234" cy="143920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D0ACB40-81FF-49A3-87E0-1D15C3E831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40502" y="4834246"/>
            <a:ext cx="2475567" cy="248752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8B8EB6F-4C96-42C9-8DC2-E8672C3FEB6E}"/>
              </a:ext>
            </a:extLst>
          </p:cNvPr>
          <p:cNvGrpSpPr/>
          <p:nvPr/>
        </p:nvGrpSpPr>
        <p:grpSpPr>
          <a:xfrm>
            <a:off x="9356203" y="3388978"/>
            <a:ext cx="627153" cy="627153"/>
            <a:chOff x="5521074" y="2190790"/>
            <a:chExt cx="380332" cy="38033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3B2B5B9-C9D3-41B7-84AB-EA81378B9F8E}"/>
                </a:ext>
              </a:extLst>
            </p:cNvPr>
            <p:cNvSpPr/>
            <p:nvPr/>
          </p:nvSpPr>
          <p:spPr>
            <a:xfrm>
              <a:off x="5521074" y="2190790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>
                <a:latin typeface="Inter" panose="020B060402020202020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DBBFBB-1931-4572-BEFA-2295290857C9}"/>
                </a:ext>
              </a:extLst>
            </p:cNvPr>
            <p:cNvSpPr txBox="1"/>
            <p:nvPr/>
          </p:nvSpPr>
          <p:spPr>
            <a:xfrm>
              <a:off x="5556287" y="2221180"/>
              <a:ext cx="309906" cy="27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 dirty="0">
                  <a:solidFill>
                    <a:schemeClr val="bg1"/>
                  </a:solidFill>
                  <a:latin typeface="Inter" panose="020B0604020202020204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7138F2-BD23-46FC-80EB-546BA5057987}"/>
              </a:ext>
            </a:extLst>
          </p:cNvPr>
          <p:cNvGrpSpPr/>
          <p:nvPr/>
        </p:nvGrpSpPr>
        <p:grpSpPr>
          <a:xfrm>
            <a:off x="12647086" y="5375502"/>
            <a:ext cx="627153" cy="627153"/>
            <a:chOff x="7377034" y="3159511"/>
            <a:chExt cx="380332" cy="38033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D93627-B36F-4515-85D7-843C62E7791B}"/>
                </a:ext>
              </a:extLst>
            </p:cNvPr>
            <p:cNvSpPr/>
            <p:nvPr/>
          </p:nvSpPr>
          <p:spPr>
            <a:xfrm>
              <a:off x="7377034" y="3159511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>
                <a:latin typeface="Inter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E41C49-DE52-4D26-B685-C40FF232DCBF}"/>
                </a:ext>
              </a:extLst>
            </p:cNvPr>
            <p:cNvSpPr txBox="1"/>
            <p:nvPr/>
          </p:nvSpPr>
          <p:spPr>
            <a:xfrm>
              <a:off x="7404137" y="3192730"/>
              <a:ext cx="309906" cy="27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Inter" panose="020B0604020202020204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A7343E-8E8E-40BF-83F4-907BF0B76399}"/>
              </a:ext>
            </a:extLst>
          </p:cNvPr>
          <p:cNvGrpSpPr/>
          <p:nvPr/>
        </p:nvGrpSpPr>
        <p:grpSpPr>
          <a:xfrm>
            <a:off x="6786811" y="6201407"/>
            <a:ext cx="627153" cy="627152"/>
            <a:chOff x="4436388" y="4078234"/>
            <a:chExt cx="380332" cy="38033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B32D6A7-C536-4EE3-A1D7-949B056A6B81}"/>
                </a:ext>
              </a:extLst>
            </p:cNvPr>
            <p:cNvSpPr/>
            <p:nvPr/>
          </p:nvSpPr>
          <p:spPr>
            <a:xfrm>
              <a:off x="4436388" y="4078234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>
                <a:latin typeface="Inter" panose="020B060402020202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8384D4-AF17-474D-BEFC-2BF0E92A4D1D}"/>
                </a:ext>
              </a:extLst>
            </p:cNvPr>
            <p:cNvSpPr txBox="1"/>
            <p:nvPr/>
          </p:nvSpPr>
          <p:spPr>
            <a:xfrm>
              <a:off x="4460912" y="410713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Inter" panose="020B0604020202020204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2C1FAB-7BDB-47E6-9C34-375AF4E1AECA}"/>
              </a:ext>
            </a:extLst>
          </p:cNvPr>
          <p:cNvGrpSpPr/>
          <p:nvPr/>
        </p:nvGrpSpPr>
        <p:grpSpPr>
          <a:xfrm>
            <a:off x="10109048" y="8181765"/>
            <a:ext cx="627153" cy="627153"/>
            <a:chOff x="6462634" y="5078846"/>
            <a:chExt cx="380332" cy="38033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004AA61-FB49-4C38-9CE0-33BA11E3910D}"/>
                </a:ext>
              </a:extLst>
            </p:cNvPr>
            <p:cNvSpPr/>
            <p:nvPr/>
          </p:nvSpPr>
          <p:spPr>
            <a:xfrm>
              <a:off x="6462634" y="5078846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>
                <a:latin typeface="Inter" panose="020B060402020202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06D1B5-8A89-49A7-99A3-9753D6567E08}"/>
                </a:ext>
              </a:extLst>
            </p:cNvPr>
            <p:cNvSpPr txBox="1"/>
            <p:nvPr/>
          </p:nvSpPr>
          <p:spPr>
            <a:xfrm>
              <a:off x="6499262" y="5116780"/>
              <a:ext cx="309906" cy="27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Inter" panose="020B0604020202020204"/>
                </a:rPr>
                <a:t>3</a:t>
              </a:r>
            </a:p>
          </p:txBody>
        </p:sp>
      </p:grp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31D0E2E7-EF8C-4A60-A623-2240C6B9B15F}"/>
              </a:ext>
            </a:extLst>
          </p:cNvPr>
          <p:cNvSpPr txBox="1">
            <a:spLocks/>
          </p:cNvSpPr>
          <p:nvPr/>
        </p:nvSpPr>
        <p:spPr>
          <a:xfrm>
            <a:off x="13926913" y="6814151"/>
            <a:ext cx="5039912" cy="2484392"/>
          </a:xfrm>
          <a:prstGeom prst="rect">
            <a:avLst/>
          </a:prstGeom>
        </p:spPr>
        <p:txBody>
          <a:bodyPr vert="horz" lIns="150781" tIns="75389" rIns="150781" bIns="75389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Guttman Mantova" panose="02010401010101010101" pitchFamily="2" charset="-79"/>
              <a:buChar char="»"/>
              <a:defRPr sz="2000" kern="1200">
                <a:solidFill>
                  <a:srgbClr val="1B3E4C"/>
                </a:solidFill>
                <a:latin typeface="Open Sans "/>
                <a:ea typeface="+mn-ea"/>
                <a:cs typeface="+mn-cs"/>
              </a:defRPr>
            </a:lvl1pPr>
            <a:lvl2pPr marL="444500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B3E4C"/>
              </a:buClr>
              <a:buFontTx/>
              <a:buChar char="›"/>
              <a:defRPr sz="1800" kern="1200">
                <a:solidFill>
                  <a:schemeClr val="accent2"/>
                </a:solidFill>
                <a:latin typeface="Open Sans "/>
                <a:ea typeface="+mn-ea"/>
                <a:cs typeface="+mn-cs"/>
              </a:defRPr>
            </a:lvl2pPr>
            <a:lvl3pPr marL="627063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8096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979488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Sends actionable alerts to appropriate teams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Suggests remedial steps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Integrates with existing management systems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9D49DA-01A5-4583-B8A0-03D4FDF22D0B}"/>
              </a:ext>
            </a:extLst>
          </p:cNvPr>
          <p:cNvSpPr/>
          <p:nvPr/>
        </p:nvSpPr>
        <p:spPr>
          <a:xfrm>
            <a:off x="10388814" y="8933152"/>
            <a:ext cx="3363633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 dirty="0">
                <a:solidFill>
                  <a:schemeClr val="bg1"/>
                </a:solidFill>
                <a:latin typeface="Inter" panose="020B0604020202020204"/>
              </a:rPr>
              <a:t>Prescribe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77E19D0-A6C4-43EB-9ADA-4FC246C8F7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17616" y="7319448"/>
            <a:ext cx="1217940" cy="121794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27B69CAA-6C7B-4E7E-966E-7DBC0DF763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53987" y="3723027"/>
            <a:ext cx="1836249" cy="1325504"/>
          </a:xfrm>
          <a:prstGeom prst="rect">
            <a:avLst/>
          </a:prstGeom>
        </p:spPr>
      </p:pic>
      <p:sp>
        <p:nvSpPr>
          <p:cNvPr id="43" name="Content Placeholder 10">
            <a:extLst>
              <a:ext uri="{FF2B5EF4-FFF2-40B4-BE49-F238E27FC236}">
                <a16:creationId xmlns:a16="http://schemas.microsoft.com/office/drawing/2014/main" id="{C84587E7-DDA5-4D30-93B1-EAE51290D3DC}"/>
              </a:ext>
            </a:extLst>
          </p:cNvPr>
          <p:cNvSpPr txBox="1">
            <a:spLocks/>
          </p:cNvSpPr>
          <p:nvPr/>
        </p:nvSpPr>
        <p:spPr>
          <a:xfrm>
            <a:off x="1250401" y="6798766"/>
            <a:ext cx="4982209" cy="2484392"/>
          </a:xfrm>
          <a:prstGeom prst="rect">
            <a:avLst/>
          </a:prstGeom>
        </p:spPr>
        <p:txBody>
          <a:bodyPr vert="horz" lIns="150781" tIns="75389" rIns="150781" bIns="75389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Guttman Mantova" panose="02010401010101010101" pitchFamily="2" charset="-79"/>
              <a:buChar char="»"/>
              <a:defRPr sz="2000" kern="1200">
                <a:solidFill>
                  <a:srgbClr val="1B3E4C"/>
                </a:solidFill>
                <a:latin typeface="Open Sans "/>
                <a:ea typeface="+mn-ea"/>
                <a:cs typeface="+mn-cs"/>
              </a:defRPr>
            </a:lvl1pPr>
            <a:lvl2pPr marL="444500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B3E4C"/>
              </a:buClr>
              <a:buFontTx/>
              <a:buChar char="›"/>
              <a:defRPr sz="1800" kern="1200">
                <a:solidFill>
                  <a:schemeClr val="accent2"/>
                </a:solidFill>
                <a:latin typeface="Open Sans "/>
                <a:ea typeface="+mn-ea"/>
                <a:cs typeface="+mn-cs"/>
              </a:defRPr>
            </a:lvl2pPr>
            <a:lvl3pPr marL="627063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8096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979488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Single-pane-of-glass for ensuring security of storage environment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Automatically reports on successful resolution of issues</a:t>
            </a:r>
          </a:p>
        </p:txBody>
      </p:sp>
      <p:sp>
        <p:nvSpPr>
          <p:cNvPr id="44" name="Content Placeholder 10">
            <a:extLst>
              <a:ext uri="{FF2B5EF4-FFF2-40B4-BE49-F238E27FC236}">
                <a16:creationId xmlns:a16="http://schemas.microsoft.com/office/drawing/2014/main" id="{DF4EAF28-7730-45B2-916D-841362CA1E2A}"/>
              </a:ext>
            </a:extLst>
          </p:cNvPr>
          <p:cNvSpPr txBox="1">
            <a:spLocks/>
          </p:cNvSpPr>
          <p:nvPr/>
        </p:nvSpPr>
        <p:spPr>
          <a:xfrm>
            <a:off x="13926913" y="2925804"/>
            <a:ext cx="4952095" cy="2475466"/>
          </a:xfrm>
          <a:prstGeom prst="rect">
            <a:avLst/>
          </a:prstGeom>
        </p:spPr>
        <p:txBody>
          <a:bodyPr vert="horz" lIns="150781" tIns="75389" rIns="150781" bIns="75389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</a:rPr>
              <a:t>Analyzes configurations using a built-in risk detection engine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Inter" panose="020B0604020202020204"/>
              </a:rPr>
              <a:t>Detects security misconfigurations and vulnerabilities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4E5531B0-F8A8-45FC-8835-90583556EB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338273" y="7325904"/>
            <a:ext cx="1392661" cy="1375251"/>
          </a:xfrm>
          <a:prstGeom prst="rect">
            <a:avLst/>
          </a:prstGeom>
        </p:spPr>
      </p:pic>
      <p:pic>
        <p:nvPicPr>
          <p:cNvPr id="46" name="Google Shape;59;p14">
            <a:extLst>
              <a:ext uri="{FF2B5EF4-FFF2-40B4-BE49-F238E27FC236}">
                <a16:creationId xmlns:a16="http://schemas.microsoft.com/office/drawing/2014/main" id="{D9D5144C-ED85-449C-9148-1E0D683AD0E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1">
            <a:alphaModFix/>
          </a:blip>
          <a:srcRect l="10437" r="76246"/>
          <a:stretch/>
        </p:blipFill>
        <p:spPr>
          <a:xfrm>
            <a:off x="9069669" y="5130682"/>
            <a:ext cx="1963796" cy="1828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93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>
            <a:extLst>
              <a:ext uri="{FF2B5EF4-FFF2-40B4-BE49-F238E27FC236}">
                <a16:creationId xmlns:a16="http://schemas.microsoft.com/office/drawing/2014/main" id="{78E41158-E3FD-4735-ABD1-F79630905ECF}"/>
              </a:ext>
            </a:extLst>
          </p:cNvPr>
          <p:cNvSpPr/>
          <p:nvPr/>
        </p:nvSpPr>
        <p:spPr>
          <a:xfrm>
            <a:off x="13000643" y="696779"/>
            <a:ext cx="6757519" cy="259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F793B2A0-BDDD-4F71-9A02-D7582BE8C447}"/>
              </a:ext>
            </a:extLst>
          </p:cNvPr>
          <p:cNvSpPr txBox="1">
            <a:spLocks/>
          </p:cNvSpPr>
          <p:nvPr/>
        </p:nvSpPr>
        <p:spPr>
          <a:xfrm>
            <a:off x="616228" y="525657"/>
            <a:ext cx="18871644" cy="710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20" kern="0" spc="-5" dirty="0">
                <a:latin typeface="Inter" panose="020B0604020202020204"/>
              </a:rPr>
              <a:t>StorageGuard Support Matrix</a:t>
            </a:r>
            <a:endParaRPr lang="en-US" sz="4620" kern="0" dirty="0">
              <a:latin typeface="Inter" panose="020B060402020202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939F93-01B8-4B86-8641-3CABE6BEDC4C}"/>
              </a:ext>
            </a:extLst>
          </p:cNvPr>
          <p:cNvSpPr/>
          <p:nvPr/>
        </p:nvSpPr>
        <p:spPr>
          <a:xfrm>
            <a:off x="1591410" y="2458601"/>
            <a:ext cx="5021789" cy="7343490"/>
          </a:xfrm>
          <a:prstGeom prst="rect">
            <a:avLst/>
          </a:prstGeom>
          <a:noFill/>
          <a:ln>
            <a:solidFill>
              <a:srgbClr val="575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507827">
              <a:defRPr/>
            </a:pPr>
            <a:endParaRPr lang="he-IL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DD4897-F514-4B1F-9BAC-64ABDC386D35}"/>
              </a:ext>
            </a:extLst>
          </p:cNvPr>
          <p:cNvGrpSpPr/>
          <p:nvPr/>
        </p:nvGrpSpPr>
        <p:grpSpPr>
          <a:xfrm>
            <a:off x="1590579" y="2454501"/>
            <a:ext cx="5021789" cy="528776"/>
            <a:chOff x="246283" y="1216248"/>
            <a:chExt cx="2743201" cy="320696"/>
          </a:xfrm>
          <a:solidFill>
            <a:srgbClr val="0E1E75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1FCDC9-0FF0-465E-9A02-0A500BEB1D43}"/>
                </a:ext>
              </a:extLst>
            </p:cNvPr>
            <p:cNvSpPr/>
            <p:nvPr/>
          </p:nvSpPr>
          <p:spPr>
            <a:xfrm>
              <a:off x="246284" y="1216248"/>
              <a:ext cx="274320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1507827">
                <a:defRPr/>
              </a:pPr>
              <a:r>
                <a:rPr lang="en-US" sz="2638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SAN Arrays</a:t>
              </a:r>
              <a:endParaRPr lang="he-IL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AAE77C8-C2B7-4E35-A46A-29D2CE4C369E}"/>
                </a:ext>
              </a:extLst>
            </p:cNvPr>
            <p:cNvSpPr/>
            <p:nvPr/>
          </p:nvSpPr>
          <p:spPr>
            <a:xfrm>
              <a:off x="246283" y="1216248"/>
              <a:ext cx="9144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1507827">
                <a:defRPr/>
              </a:pPr>
              <a:endParaRPr lang="he-IL" sz="2226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2A3D5D9-EDE4-479F-9448-4833ACC26EC0}"/>
              </a:ext>
            </a:extLst>
          </p:cNvPr>
          <p:cNvSpPr/>
          <p:nvPr/>
        </p:nvSpPr>
        <p:spPr>
          <a:xfrm>
            <a:off x="6775797" y="2479051"/>
            <a:ext cx="5079303" cy="7343490"/>
          </a:xfrm>
          <a:prstGeom prst="rect">
            <a:avLst/>
          </a:prstGeom>
          <a:noFill/>
          <a:ln>
            <a:solidFill>
              <a:srgbClr val="575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27">
              <a:defRPr/>
            </a:pPr>
            <a:endParaRPr lang="he-IL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534511-760B-45D6-AAA2-4C2955C959DC}"/>
              </a:ext>
            </a:extLst>
          </p:cNvPr>
          <p:cNvSpPr/>
          <p:nvPr/>
        </p:nvSpPr>
        <p:spPr>
          <a:xfrm>
            <a:off x="12023547" y="2467571"/>
            <a:ext cx="5417922" cy="7334517"/>
          </a:xfrm>
          <a:prstGeom prst="rect">
            <a:avLst/>
          </a:prstGeom>
          <a:noFill/>
          <a:ln>
            <a:solidFill>
              <a:srgbClr val="5758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he-IL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8" name="Content Placeholder 18">
            <a:extLst>
              <a:ext uri="{FF2B5EF4-FFF2-40B4-BE49-F238E27FC236}">
                <a16:creationId xmlns:a16="http://schemas.microsoft.com/office/drawing/2014/main" id="{47A43C9B-F7D7-4C3C-9753-CB67E9A61BC5}"/>
              </a:ext>
            </a:extLst>
          </p:cNvPr>
          <p:cNvSpPr txBox="1">
            <a:spLocks/>
          </p:cNvSpPr>
          <p:nvPr/>
        </p:nvSpPr>
        <p:spPr>
          <a:xfrm>
            <a:off x="1622104" y="3072933"/>
            <a:ext cx="4980741" cy="4522436"/>
          </a:xfrm>
          <a:prstGeom prst="rect">
            <a:avLst/>
          </a:prstGeom>
        </p:spPr>
        <p:txBody>
          <a:bodyPr vert="horz" lIns="150771" tIns="75385" rIns="150771" bIns="75385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686" indent="-285759" defTabSz="150782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Dell EMC Symmetrix</a:t>
            </a:r>
            <a:r>
              <a:rPr lang="en-US" sz="1600" dirty="0">
                <a:latin typeface="Inter"/>
              </a:rPr>
              <a:t> 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VMAX</a:t>
            </a:r>
            <a:r>
              <a:rPr lang="en-US" sz="1600" dirty="0">
                <a:latin typeface="Inter"/>
              </a:rPr>
              <a:t> 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PowerMAX</a:t>
            </a:r>
          </a:p>
          <a:p>
            <a:pPr marL="289686" indent="-285759" defTabSz="150782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Dell EMC XtremIO </a:t>
            </a:r>
            <a:r>
              <a:rPr lang="en-US" sz="1600" dirty="0">
                <a:latin typeface="Inter"/>
              </a:rPr>
              <a:t>• </a:t>
            </a:r>
            <a:r>
              <a:rPr lang="en-US" sz="1600" dirty="0" err="1">
                <a:latin typeface="Inter" panose="020B0604020202020204"/>
              </a:rPr>
              <a:t>PowerStore</a:t>
            </a:r>
            <a:r>
              <a:rPr lang="en-US" sz="1600" dirty="0">
                <a:latin typeface="Inter" panose="020B0604020202020204"/>
              </a:rPr>
              <a:t> </a:t>
            </a:r>
          </a:p>
          <a:p>
            <a:pPr marL="289686" indent="-285759" defTabSz="150782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Dell EMC VNX </a:t>
            </a:r>
            <a:r>
              <a:rPr lang="en-US" sz="1600" dirty="0">
                <a:latin typeface="Inter"/>
              </a:rPr>
              <a:t>• VNX2 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Unity </a:t>
            </a:r>
            <a:r>
              <a:rPr lang="en-US" sz="1600" dirty="0">
                <a:latin typeface="Inter"/>
              </a:rPr>
              <a:t>• </a:t>
            </a:r>
            <a:r>
              <a:rPr lang="en-US" sz="1600" dirty="0" err="1">
                <a:latin typeface="Inter"/>
              </a:rPr>
              <a:t>PowerVault</a:t>
            </a:r>
            <a:r>
              <a:rPr lang="en-US" sz="1600" dirty="0">
                <a:latin typeface="Inter" panose="020B0604020202020204"/>
              </a:rPr>
              <a:t> ME </a:t>
            </a:r>
            <a:endParaRPr lang="en-US" sz="1600" dirty="0">
              <a:latin typeface="Inter"/>
              <a:ea typeface="Open Sans Light" panose="020B0306030504020204" pitchFamily="34" charset="0"/>
            </a:endParaRPr>
          </a:p>
          <a:p>
            <a:pPr marL="289686" indent="-285759" defTabSz="150782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NetApp FAS/AFF </a:t>
            </a:r>
            <a:r>
              <a:rPr lang="en-US" sz="1600" dirty="0">
                <a:latin typeface="Inter"/>
              </a:rPr>
              <a:t>•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 cDOT </a:t>
            </a:r>
            <a:r>
              <a:rPr lang="en-US" sz="1600" dirty="0">
                <a:latin typeface="Inter"/>
              </a:rPr>
              <a:t>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7-mode </a:t>
            </a:r>
            <a:r>
              <a:rPr lang="en-US" sz="1600" dirty="0">
                <a:latin typeface="Inter"/>
              </a:rPr>
              <a:t>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filer</a:t>
            </a:r>
          </a:p>
          <a:p>
            <a:pPr marL="289686" indent="-285759" defTabSz="150782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Hitachi VSP</a:t>
            </a:r>
            <a:r>
              <a:rPr lang="en-US" sz="1600" dirty="0">
                <a:latin typeface="Inter"/>
              </a:rPr>
              <a:t>/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USP </a:t>
            </a:r>
            <a:r>
              <a:rPr lang="en-US" sz="1600" dirty="0">
                <a:latin typeface="Inter"/>
              </a:rPr>
              <a:t>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AMS</a:t>
            </a:r>
            <a:r>
              <a:rPr lang="en-US" sz="1600" dirty="0">
                <a:latin typeface="Inter"/>
              </a:rPr>
              <a:t> • HUS • G-Series </a:t>
            </a:r>
            <a:endParaRPr lang="en-US" sz="1600" dirty="0">
              <a:latin typeface="Inter"/>
              <a:ea typeface="Open Sans Light" panose="020B0306030504020204" pitchFamily="34" charset="0"/>
            </a:endParaRPr>
          </a:p>
          <a:p>
            <a:pPr marL="289686" indent="-285759" defTabSz="150782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IBM DS</a:t>
            </a:r>
            <a:r>
              <a:rPr lang="en-US" sz="1600" dirty="0">
                <a:latin typeface="Inter"/>
              </a:rPr>
              <a:t> 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XIV</a:t>
            </a:r>
            <a:r>
              <a:rPr lang="en-US" sz="1600" dirty="0">
                <a:latin typeface="Inter"/>
              </a:rPr>
              <a:t> • IBM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SVC</a:t>
            </a:r>
            <a:r>
              <a:rPr lang="en-US" sz="1600" dirty="0">
                <a:latin typeface="Inter"/>
              </a:rPr>
              <a:t> • V7000/5000 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Storwize</a:t>
            </a:r>
            <a:r>
              <a:rPr lang="en-US" sz="1600" dirty="0">
                <a:latin typeface="Inter"/>
              </a:rPr>
              <a:t> 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 A9000/R</a:t>
            </a:r>
            <a:r>
              <a:rPr lang="en-US" sz="1600" dirty="0">
                <a:latin typeface="Inter"/>
              </a:rPr>
              <a:t> 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V9000</a:t>
            </a:r>
            <a:r>
              <a:rPr lang="en-US" sz="1600" dirty="0">
                <a:latin typeface="Inter"/>
              </a:rPr>
              <a:t> • FlashSystem • Spectrum Virtualize • Spectrum Accelerate • N-Series</a:t>
            </a:r>
            <a:endParaRPr lang="en-US" sz="1600" dirty="0">
              <a:latin typeface="Inter"/>
              <a:ea typeface="Open Sans Light" panose="020B0306030504020204" pitchFamily="34" charset="0"/>
            </a:endParaRPr>
          </a:p>
          <a:p>
            <a:pPr marL="289686" indent="-285759" defTabSz="150782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HPE XP</a:t>
            </a:r>
            <a:r>
              <a:rPr lang="en-US" sz="1600" dirty="0">
                <a:latin typeface="Inter"/>
              </a:rPr>
              <a:t> •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3PAR*</a:t>
            </a:r>
            <a:r>
              <a:rPr lang="en-US" sz="1600" dirty="0">
                <a:latin typeface="Inter"/>
              </a:rPr>
              <a:t> • Primera* • Nimble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*</a:t>
            </a:r>
            <a:endParaRPr lang="en-US" sz="1600" dirty="0">
              <a:latin typeface="Inter"/>
            </a:endParaRPr>
          </a:p>
          <a:p>
            <a:pPr marL="289686" indent="-285759" defTabSz="150782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Infinidat InfiniBox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Pure • Huawei*</a:t>
            </a:r>
          </a:p>
        </p:txBody>
      </p:sp>
      <p:sp>
        <p:nvSpPr>
          <p:cNvPr id="39" name="Content Placeholder 46">
            <a:extLst>
              <a:ext uri="{FF2B5EF4-FFF2-40B4-BE49-F238E27FC236}">
                <a16:creationId xmlns:a16="http://schemas.microsoft.com/office/drawing/2014/main" id="{14DD21F4-8935-49B1-A172-5A5926DAD13F}"/>
              </a:ext>
            </a:extLst>
          </p:cNvPr>
          <p:cNvSpPr txBox="1">
            <a:spLocks/>
          </p:cNvSpPr>
          <p:nvPr/>
        </p:nvSpPr>
        <p:spPr>
          <a:xfrm>
            <a:off x="12044156" y="3068959"/>
            <a:ext cx="5370816" cy="1417457"/>
          </a:xfrm>
          <a:prstGeom prst="rect">
            <a:avLst/>
          </a:prstGeom>
        </p:spPr>
        <p:txBody>
          <a:bodyPr vert="horz" lIns="150771" tIns="75385" rIns="150771" bIns="75385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Dell EMC VPLEX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IBM 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SAN Volume Controller</a:t>
            </a:r>
            <a:r>
              <a:rPr lang="en-US" sz="1600" dirty="0">
                <a:latin typeface="Inter"/>
              </a:rPr>
              <a:t> • Spectrum Virtualize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NetApp </a:t>
            </a:r>
            <a:r>
              <a:rPr lang="en-US" sz="1600" dirty="0" err="1">
                <a:latin typeface="Inter"/>
              </a:rPr>
              <a:t>FlexArray</a:t>
            </a:r>
            <a:r>
              <a:rPr lang="en-US" sz="1600" dirty="0">
                <a:latin typeface="Inter"/>
              </a:rPr>
              <a:t>*</a:t>
            </a:r>
            <a:endParaRPr lang="en-IL" sz="1600" dirty="0">
              <a:latin typeface="Inter"/>
            </a:endParaRP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37FA4D90-8896-4A94-B6FD-908A92994D42}"/>
              </a:ext>
            </a:extLst>
          </p:cNvPr>
          <p:cNvSpPr txBox="1">
            <a:spLocks/>
          </p:cNvSpPr>
          <p:nvPr/>
        </p:nvSpPr>
        <p:spPr>
          <a:xfrm>
            <a:off x="6827257" y="3084792"/>
            <a:ext cx="5021789" cy="1481085"/>
          </a:xfrm>
          <a:prstGeom prst="rect">
            <a:avLst/>
          </a:prstGeom>
          <a:solidFill>
            <a:schemeClr val="bg1"/>
          </a:solidFill>
        </p:spPr>
        <p:txBody>
          <a:bodyPr vert="horz" lIns="150771" tIns="75385" rIns="150771" bIns="75385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NetApp FAS/AFF • cDOT • 7-mode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Dell EMC Isilon • PowerScale • VNX/2 • Unity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IBM N-Series • Hitachi NAS* • HPE StoreEasy* • </a:t>
            </a:r>
            <a:r>
              <a:rPr lang="en-US" sz="1600" dirty="0" err="1">
                <a:latin typeface="Inter"/>
              </a:rPr>
              <a:t>Infinibox</a:t>
            </a:r>
            <a:r>
              <a:rPr lang="en-US" sz="1600" dirty="0">
                <a:latin typeface="Inter"/>
              </a:rPr>
              <a:t> • Pure • Huawei*</a:t>
            </a:r>
          </a:p>
        </p:txBody>
      </p:sp>
      <p:sp>
        <p:nvSpPr>
          <p:cNvPr id="41" name="Content Placeholder 48">
            <a:extLst>
              <a:ext uri="{FF2B5EF4-FFF2-40B4-BE49-F238E27FC236}">
                <a16:creationId xmlns:a16="http://schemas.microsoft.com/office/drawing/2014/main" id="{B3EC550B-3AAB-455D-B123-361B148D2E81}"/>
              </a:ext>
            </a:extLst>
          </p:cNvPr>
          <p:cNvSpPr txBox="1">
            <a:spLocks/>
          </p:cNvSpPr>
          <p:nvPr/>
        </p:nvSpPr>
        <p:spPr>
          <a:xfrm>
            <a:off x="6927347" y="6391456"/>
            <a:ext cx="4307630" cy="2031431"/>
          </a:xfrm>
          <a:prstGeom prst="rect">
            <a:avLst/>
          </a:prstGeom>
        </p:spPr>
        <p:txBody>
          <a:bodyPr vert="horz" lIns="150771" tIns="75385" rIns="150771" bIns="75385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393" indent="-135466" defTabSz="1507827">
              <a:lnSpc>
                <a:spcPct val="90000"/>
              </a:lnSpc>
              <a:spcBef>
                <a:spcPts val="743"/>
              </a:spcBef>
              <a:buFont typeface="Arial" charset="0"/>
              <a:buChar char="•"/>
              <a:defRPr/>
            </a:pPr>
            <a:endParaRPr lang="en-US" sz="1730">
              <a:latin typeface="Open Sans Light" panose="020B0306030504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42" name="Content Placeholder 49">
            <a:extLst>
              <a:ext uri="{FF2B5EF4-FFF2-40B4-BE49-F238E27FC236}">
                <a16:creationId xmlns:a16="http://schemas.microsoft.com/office/drawing/2014/main" id="{BB377817-2FB6-4803-B955-8F11ED0482F8}"/>
              </a:ext>
            </a:extLst>
          </p:cNvPr>
          <p:cNvSpPr txBox="1">
            <a:spLocks/>
          </p:cNvSpPr>
          <p:nvPr/>
        </p:nvSpPr>
        <p:spPr>
          <a:xfrm>
            <a:off x="6751136" y="5225520"/>
            <a:ext cx="5079301" cy="1572074"/>
          </a:xfrm>
          <a:prstGeom prst="rect">
            <a:avLst/>
          </a:prstGeom>
        </p:spPr>
        <p:txBody>
          <a:bodyPr vert="horz" lIns="150771" tIns="75385" rIns="150771" bIns="75385" rtlCol="0" anchor="t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00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Hitachi Content Platform (HCP)</a:t>
            </a:r>
          </a:p>
          <a:p>
            <a:pPr marL="288900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Dell EMC Elastic Cloud Storage (ECS)</a:t>
            </a:r>
          </a:p>
          <a:p>
            <a:pPr marL="288900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IBM Object Storage* • NetApp </a:t>
            </a:r>
            <a:r>
              <a:rPr lang="en-US" sz="1600" dirty="0" err="1">
                <a:latin typeface="Inter"/>
                <a:ea typeface="Open Sans Light" panose="020B0306030504020204" pitchFamily="34" charset="0"/>
              </a:rPr>
              <a:t>StorageGRID</a:t>
            </a:r>
            <a:r>
              <a:rPr lang="en-US" sz="1600" dirty="0">
                <a:latin typeface="Inter"/>
                <a:ea typeface="Open Sans Light" panose="020B0306030504020204" pitchFamily="34" charset="0"/>
              </a:rPr>
              <a:t>*</a:t>
            </a:r>
            <a:endParaRPr lang="en-IL" sz="1600" dirty="0">
              <a:latin typeface="Inter"/>
              <a:ea typeface="Open Sans Light" panose="020B0306030504020204" pitchFamily="34" charset="0"/>
            </a:endParaRPr>
          </a:p>
        </p:txBody>
      </p:sp>
      <p:sp>
        <p:nvSpPr>
          <p:cNvPr id="43" name="Content Placeholder 50">
            <a:extLst>
              <a:ext uri="{FF2B5EF4-FFF2-40B4-BE49-F238E27FC236}">
                <a16:creationId xmlns:a16="http://schemas.microsoft.com/office/drawing/2014/main" id="{3184898C-A672-4882-8BF9-6A6C13B5AADD}"/>
              </a:ext>
            </a:extLst>
          </p:cNvPr>
          <p:cNvSpPr txBox="1">
            <a:spLocks/>
          </p:cNvSpPr>
          <p:nvPr/>
        </p:nvSpPr>
        <p:spPr>
          <a:xfrm>
            <a:off x="12088420" y="4565877"/>
            <a:ext cx="4720580" cy="5414285"/>
          </a:xfrm>
          <a:prstGeom prst="rect">
            <a:avLst/>
          </a:prstGeom>
        </p:spPr>
        <p:txBody>
          <a:bodyPr vert="horz" lIns="150771" tIns="75385" rIns="150771" bIns="75385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393" indent="-135466" defTabSz="1507827">
              <a:lnSpc>
                <a:spcPct val="100000"/>
              </a:lnSpc>
              <a:spcBef>
                <a:spcPts val="331"/>
              </a:spcBef>
              <a:spcAft>
                <a:spcPts val="495"/>
              </a:spcAft>
              <a:buFont typeface="Arial" charset="0"/>
              <a:buChar char="•"/>
              <a:defRPr/>
            </a:pPr>
            <a:endParaRPr lang="en-US" sz="1649" dirty="0">
              <a:latin typeface="Open Sans Light" panose="020B0306030504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44" name="Content Placeholder 51">
            <a:extLst>
              <a:ext uri="{FF2B5EF4-FFF2-40B4-BE49-F238E27FC236}">
                <a16:creationId xmlns:a16="http://schemas.microsoft.com/office/drawing/2014/main" id="{D54C5C58-08E6-459F-9179-6CD4270AC63C}"/>
              </a:ext>
            </a:extLst>
          </p:cNvPr>
          <p:cNvSpPr txBox="1">
            <a:spLocks/>
          </p:cNvSpPr>
          <p:nvPr/>
        </p:nvSpPr>
        <p:spPr>
          <a:xfrm>
            <a:off x="6751136" y="7102375"/>
            <a:ext cx="5083719" cy="1386934"/>
          </a:xfrm>
          <a:prstGeom prst="rect">
            <a:avLst/>
          </a:prstGeom>
        </p:spPr>
        <p:txBody>
          <a:bodyPr vert="horz" lIns="150771" tIns="75385" rIns="150771" bIns="75385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00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Brocade directors / switches •  OEM versions</a:t>
            </a:r>
          </a:p>
          <a:p>
            <a:pPr marL="288900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Cisco MDS • Nexus • OEM versions</a:t>
            </a:r>
          </a:p>
          <a:p>
            <a:pPr marL="288900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HP VirtualConnect / FlexFabric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60BBAB-1D5D-4304-A8A4-FADF53E3284A}"/>
              </a:ext>
            </a:extLst>
          </p:cNvPr>
          <p:cNvGrpSpPr/>
          <p:nvPr/>
        </p:nvGrpSpPr>
        <p:grpSpPr>
          <a:xfrm>
            <a:off x="12014885" y="4454882"/>
            <a:ext cx="5426582" cy="530757"/>
            <a:chOff x="5796590" y="1525288"/>
            <a:chExt cx="2800732" cy="321898"/>
          </a:xfrm>
          <a:solidFill>
            <a:srgbClr val="0E1E75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B63F45-E623-44A0-A2A9-473E922F8F41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Data Protection</a:t>
              </a:r>
              <a:endParaRPr lang="he-IL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28BD631-C843-4CB4-8BD1-BE0DEF93819F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F4F585C-2D34-4688-BB13-11DBB07654B8}"/>
              </a:ext>
            </a:extLst>
          </p:cNvPr>
          <p:cNvGrpSpPr/>
          <p:nvPr/>
        </p:nvGrpSpPr>
        <p:grpSpPr>
          <a:xfrm>
            <a:off x="6775796" y="6569012"/>
            <a:ext cx="5075711" cy="528776"/>
            <a:chOff x="246283" y="4326464"/>
            <a:chExt cx="2743201" cy="320696"/>
          </a:xfrm>
          <a:solidFill>
            <a:srgbClr val="0E1E75"/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58ED9A-3F98-4E43-B7DC-00297DA210B6}"/>
                </a:ext>
              </a:extLst>
            </p:cNvPr>
            <p:cNvSpPr/>
            <p:nvPr/>
          </p:nvSpPr>
          <p:spPr>
            <a:xfrm>
              <a:off x="246284" y="4326464"/>
              <a:ext cx="2743200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Storage Network</a:t>
              </a:r>
              <a:endParaRPr lang="he-IL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B25257D-89C7-4E09-81D3-F76457FB29A8}"/>
                </a:ext>
              </a:extLst>
            </p:cNvPr>
            <p:cNvSpPr/>
            <p:nvPr/>
          </p:nvSpPr>
          <p:spPr>
            <a:xfrm>
              <a:off x="246283" y="4326464"/>
              <a:ext cx="91440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89351-46E7-4956-BB90-E97612E1F446}"/>
              </a:ext>
            </a:extLst>
          </p:cNvPr>
          <p:cNvSpPr/>
          <p:nvPr/>
        </p:nvSpPr>
        <p:spPr>
          <a:xfrm>
            <a:off x="6775799" y="4664145"/>
            <a:ext cx="5089051" cy="528776"/>
          </a:xfrm>
          <a:prstGeom prst="rect">
            <a:avLst/>
          </a:prstGeom>
          <a:solidFill>
            <a:srgbClr val="0E1E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1507827">
              <a:defRPr/>
            </a:pPr>
            <a:r>
              <a:rPr lang="en-US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Object</a:t>
            </a:r>
            <a:r>
              <a:rPr lang="en-US" sz="2226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 </a:t>
            </a:r>
            <a:r>
              <a:rPr lang="en-US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Storage</a:t>
            </a:r>
            <a:endParaRPr lang="he-IL" sz="2638" kern="0" dirty="0">
              <a:solidFill>
                <a:prstClr val="white"/>
              </a:solidFill>
              <a:latin typeface="Inter-Regular" panose="020B0604020202020204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CF64AC-3F13-4E67-9D3E-D7C1BE894E93}"/>
              </a:ext>
            </a:extLst>
          </p:cNvPr>
          <p:cNvGrpSpPr/>
          <p:nvPr/>
        </p:nvGrpSpPr>
        <p:grpSpPr>
          <a:xfrm>
            <a:off x="12025012" y="2480692"/>
            <a:ext cx="5417922" cy="530757"/>
            <a:chOff x="5796590" y="1525288"/>
            <a:chExt cx="2800732" cy="321898"/>
          </a:xfrm>
          <a:solidFill>
            <a:srgbClr val="0E1E75"/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CCC054F-B818-4978-A8DD-A37DD2A204D3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Storage Virtualization</a:t>
              </a:r>
              <a:endParaRPr lang="he-IL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0276A1-91E4-4711-ACC7-E85E6D40EAD8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55" name="Content Placeholder 24">
            <a:extLst>
              <a:ext uri="{FF2B5EF4-FFF2-40B4-BE49-F238E27FC236}">
                <a16:creationId xmlns:a16="http://schemas.microsoft.com/office/drawing/2014/main" id="{0B937A60-FC04-4B29-8976-44241320AB19}"/>
              </a:ext>
            </a:extLst>
          </p:cNvPr>
          <p:cNvSpPr txBox="1">
            <a:spLocks/>
          </p:cNvSpPr>
          <p:nvPr/>
        </p:nvSpPr>
        <p:spPr>
          <a:xfrm>
            <a:off x="6784456" y="2467501"/>
            <a:ext cx="5079303" cy="527696"/>
          </a:xfrm>
          <a:prstGeom prst="rect">
            <a:avLst/>
          </a:prstGeom>
          <a:solidFill>
            <a:srgbClr val="0E1E75"/>
          </a:solidFill>
        </p:spPr>
        <p:txBody>
          <a:bodyPr vert="horz" lIns="150771" tIns="75385" rIns="150771" bIns="75385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Open Sans Light" panose="020B0306030504020204" pitchFamily="34" charset="0"/>
              <a:buNone/>
              <a:defRPr sz="1500" kern="1200">
                <a:solidFill>
                  <a:srgbClr val="1B3E4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ts val="180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defRPr sz="20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07827">
              <a:spcBef>
                <a:spcPts val="1649"/>
              </a:spcBef>
              <a:defRPr/>
            </a:pPr>
            <a:r>
              <a:rPr lang="en-US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File Storage &amp; NAS</a:t>
            </a:r>
          </a:p>
        </p:txBody>
      </p:sp>
      <p:sp>
        <p:nvSpPr>
          <p:cNvPr id="56" name="Content Placeholder 49">
            <a:extLst>
              <a:ext uri="{FF2B5EF4-FFF2-40B4-BE49-F238E27FC236}">
                <a16:creationId xmlns:a16="http://schemas.microsoft.com/office/drawing/2014/main" id="{92453345-72F7-4A04-8CD8-D7B7F35A14C4}"/>
              </a:ext>
            </a:extLst>
          </p:cNvPr>
          <p:cNvSpPr txBox="1">
            <a:spLocks/>
          </p:cNvSpPr>
          <p:nvPr/>
        </p:nvSpPr>
        <p:spPr>
          <a:xfrm>
            <a:off x="12001551" y="7674832"/>
            <a:ext cx="5398221" cy="2109603"/>
          </a:xfrm>
          <a:prstGeom prst="rect">
            <a:avLst/>
          </a:prstGeom>
        </p:spPr>
        <p:txBody>
          <a:bodyPr vert="horz" lIns="150771" tIns="75385" rIns="150771" bIns="75385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sv-SE" sz="1600" dirty="0">
                <a:latin typeface="Inter"/>
              </a:rPr>
              <a:t>Amazon Elastic Block Storage</a:t>
            </a:r>
            <a:r>
              <a:rPr lang="en-US" sz="1600" dirty="0">
                <a:latin typeface="Inter"/>
              </a:rPr>
              <a:t> • </a:t>
            </a:r>
            <a:r>
              <a:rPr lang="sv-SE" sz="1600" dirty="0">
                <a:latin typeface="Inter"/>
              </a:rPr>
              <a:t>S3</a:t>
            </a:r>
            <a:r>
              <a:rPr lang="en-US" sz="1600" dirty="0">
                <a:latin typeface="Inter"/>
              </a:rPr>
              <a:t> • </a:t>
            </a:r>
            <a:r>
              <a:rPr lang="sv-SE" sz="1600" dirty="0">
                <a:latin typeface="Inter"/>
              </a:rPr>
              <a:t>Glacier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sv-SE" sz="1600" dirty="0">
                <a:latin typeface="Inter"/>
              </a:rPr>
              <a:t>Azure Blob / Disk Storage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Nasuni •  </a:t>
            </a:r>
            <a:r>
              <a:rPr lang="sv-SE" sz="1600" dirty="0">
                <a:latin typeface="Inter"/>
              </a:rPr>
              <a:t>Zadara</a:t>
            </a:r>
            <a:endParaRPr lang="en-US" sz="1600" dirty="0">
              <a:latin typeface="Inter"/>
            </a:endParaRP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sv-SE" sz="1600" dirty="0">
                <a:latin typeface="Inter"/>
              </a:rPr>
              <a:t>NetApp Cloud Volumes ONTAP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30F071-C6F5-4842-8115-0D2C1FE29A5C}"/>
              </a:ext>
            </a:extLst>
          </p:cNvPr>
          <p:cNvGrpSpPr/>
          <p:nvPr/>
        </p:nvGrpSpPr>
        <p:grpSpPr>
          <a:xfrm>
            <a:off x="12024371" y="7066596"/>
            <a:ext cx="5409526" cy="530365"/>
            <a:chOff x="2812154" y="1525526"/>
            <a:chExt cx="2992498" cy="321660"/>
          </a:xfrm>
          <a:solidFill>
            <a:srgbClr val="0E1E75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9B21224-5E4A-4400-8AF4-6348C0DAD23B}"/>
                </a:ext>
              </a:extLst>
            </p:cNvPr>
            <p:cNvSpPr/>
            <p:nvPr/>
          </p:nvSpPr>
          <p:spPr>
            <a:xfrm>
              <a:off x="2834385" y="1526490"/>
              <a:ext cx="2970267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D590154-2400-45C7-8D30-C4D9BAB0914E}"/>
                </a:ext>
              </a:extLst>
            </p:cNvPr>
            <p:cNvSpPr/>
            <p:nvPr/>
          </p:nvSpPr>
          <p:spPr>
            <a:xfrm>
              <a:off x="2812154" y="1525526"/>
              <a:ext cx="93516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60" name="Content Placeholder 28">
            <a:extLst>
              <a:ext uri="{FF2B5EF4-FFF2-40B4-BE49-F238E27FC236}">
                <a16:creationId xmlns:a16="http://schemas.microsoft.com/office/drawing/2014/main" id="{61E46777-EEFD-4113-B610-F5D907391446}"/>
              </a:ext>
            </a:extLst>
          </p:cNvPr>
          <p:cNvSpPr txBox="1">
            <a:spLocks/>
          </p:cNvSpPr>
          <p:nvPr/>
        </p:nvSpPr>
        <p:spPr>
          <a:xfrm>
            <a:off x="11989137" y="7093619"/>
            <a:ext cx="5452327" cy="582839"/>
          </a:xfrm>
          <a:prstGeom prst="rect">
            <a:avLst/>
          </a:prstGeom>
        </p:spPr>
        <p:txBody>
          <a:bodyPr vert="horz" lIns="150771" tIns="75385" rIns="150771" bIns="75385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Open Sans Light" panose="020B0306030504020204" pitchFamily="34" charset="0"/>
              <a:buNone/>
              <a:defRPr sz="1500" kern="1200">
                <a:solidFill>
                  <a:srgbClr val="1B3E4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ts val="180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defRPr sz="20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07827">
              <a:spcBef>
                <a:spcPts val="1649"/>
              </a:spcBef>
              <a:defRPr/>
            </a:pPr>
            <a:r>
              <a:rPr lang="en-US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rPr>
              <a:t>Cloud Storage*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2A7F660-3425-47BF-8F65-98684C538BDD}"/>
              </a:ext>
            </a:extLst>
          </p:cNvPr>
          <p:cNvSpPr/>
          <p:nvPr/>
        </p:nvSpPr>
        <p:spPr>
          <a:xfrm>
            <a:off x="1581663" y="9955245"/>
            <a:ext cx="1647887" cy="320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27">
              <a:defRPr/>
            </a:pPr>
            <a:r>
              <a:rPr lang="sv-SE" sz="1484" dirty="0">
                <a:solidFill>
                  <a:srgbClr val="737F89"/>
                </a:solidFill>
                <a:latin typeface="Inter" panose="020B0604020202020204"/>
                <a:ea typeface="Open Sans Light" panose="020B0306030504020204" pitchFamily="34" charset="0"/>
              </a:rPr>
              <a:t> (*) roadmap items</a:t>
            </a:r>
            <a:endParaRPr lang="en-US" sz="1484" dirty="0">
              <a:solidFill>
                <a:srgbClr val="737F89"/>
              </a:solidFill>
              <a:latin typeface="Inter" panose="020B0604020202020204"/>
            </a:endParaRPr>
          </a:p>
        </p:txBody>
      </p:sp>
      <p:sp>
        <p:nvSpPr>
          <p:cNvPr id="63" name="Content Placeholder 49">
            <a:extLst>
              <a:ext uri="{FF2B5EF4-FFF2-40B4-BE49-F238E27FC236}">
                <a16:creationId xmlns:a16="http://schemas.microsoft.com/office/drawing/2014/main" id="{E0E2D794-27B7-4584-8E21-AEE6B0924F13}"/>
              </a:ext>
            </a:extLst>
          </p:cNvPr>
          <p:cNvSpPr txBox="1">
            <a:spLocks/>
          </p:cNvSpPr>
          <p:nvPr/>
        </p:nvSpPr>
        <p:spPr>
          <a:xfrm>
            <a:off x="12037754" y="5092671"/>
            <a:ext cx="5462969" cy="1879997"/>
          </a:xfrm>
          <a:prstGeom prst="rect">
            <a:avLst/>
          </a:prstGeom>
        </p:spPr>
        <p:txBody>
          <a:bodyPr vert="horz" lIns="150771" tIns="75385" rIns="150771" bIns="75385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Dell EMC RecoverPoint • Dell EMC Data Domain • Dell EMC </a:t>
            </a:r>
            <a:r>
              <a:rPr lang="en-US" sz="1600" dirty="0" err="1">
                <a:latin typeface="Inter"/>
              </a:rPr>
              <a:t>PowerProtect</a:t>
            </a:r>
            <a:r>
              <a:rPr lang="en-US" sz="1600" dirty="0">
                <a:latin typeface="Inter"/>
              </a:rPr>
              <a:t> DD • Dell EMC Avamar • IDPA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NetBackup • Commvault • HP StoreOnce • Veeam*  • Cohesity • Rubrik • Networker* 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IBM Spectrum Protect (Tivoli Storage Manager)*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4428321-14DC-4CBC-B95B-BA0B897081B7}"/>
              </a:ext>
            </a:extLst>
          </p:cNvPr>
          <p:cNvSpPr/>
          <p:nvPr/>
        </p:nvSpPr>
        <p:spPr>
          <a:xfrm>
            <a:off x="17592592" y="2474747"/>
            <a:ext cx="1132331" cy="7334517"/>
          </a:xfrm>
          <a:prstGeom prst="rect">
            <a:avLst/>
          </a:prstGeom>
          <a:solidFill>
            <a:srgbClr val="09E1A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en-US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914387"/>
            <a:endParaRPr lang="he-IL" sz="2226" dirty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6E672FD-AE36-4B20-BA73-80D484550B59}"/>
              </a:ext>
            </a:extLst>
          </p:cNvPr>
          <p:cNvGrpSpPr/>
          <p:nvPr/>
        </p:nvGrpSpPr>
        <p:grpSpPr>
          <a:xfrm rot="5400000">
            <a:off x="14816812" y="5854089"/>
            <a:ext cx="7329931" cy="530757"/>
            <a:chOff x="5796590" y="1525288"/>
            <a:chExt cx="2800732" cy="321898"/>
          </a:xfrm>
          <a:solidFill>
            <a:srgbClr val="0E1E75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87A04D8-A869-4E4D-AC11-95BEA9C99B9F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Storage Management</a:t>
              </a:r>
              <a:endParaRPr lang="he-IL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749892C-84B4-4113-A6FF-14A602869866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68" name="Content Placeholder 46">
            <a:extLst>
              <a:ext uri="{FF2B5EF4-FFF2-40B4-BE49-F238E27FC236}">
                <a16:creationId xmlns:a16="http://schemas.microsoft.com/office/drawing/2014/main" id="{3E13B17D-7492-4692-9F2B-DEB13FED197D}"/>
              </a:ext>
            </a:extLst>
          </p:cNvPr>
          <p:cNvSpPr txBox="1">
            <a:spLocks/>
          </p:cNvSpPr>
          <p:nvPr/>
        </p:nvSpPr>
        <p:spPr>
          <a:xfrm rot="5400000">
            <a:off x="14077749" y="5801074"/>
            <a:ext cx="7323040" cy="678993"/>
          </a:xfrm>
          <a:prstGeom prst="rect">
            <a:avLst/>
          </a:prstGeom>
        </p:spPr>
        <p:txBody>
          <a:bodyPr vert="horz" lIns="150771" tIns="75385" rIns="150771" bIns="75385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26" indent="0" algn="ctr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E1E75"/>
              </a:buClr>
              <a:buNone/>
              <a:defRPr/>
            </a:pPr>
            <a:r>
              <a:rPr lang="en-US" sz="1800" dirty="0">
                <a:latin typeface="Inter" panose="020B0604020202020204"/>
              </a:rPr>
              <a:t>Dell EMC   • IBM  •  HPE  • Hitachi Vantara • NetApp • Infinidat • More.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D33554F-49BA-4244-8F38-BC006A90CE2C}"/>
              </a:ext>
            </a:extLst>
          </p:cNvPr>
          <p:cNvGrpSpPr/>
          <p:nvPr/>
        </p:nvGrpSpPr>
        <p:grpSpPr>
          <a:xfrm>
            <a:off x="1597760" y="7635739"/>
            <a:ext cx="5021789" cy="528776"/>
            <a:chOff x="246283" y="1216248"/>
            <a:chExt cx="2743201" cy="320696"/>
          </a:xfrm>
          <a:solidFill>
            <a:srgbClr val="0E1E75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FF742B3-A5FF-4E0B-936F-6B725EC157A0}"/>
                </a:ext>
              </a:extLst>
            </p:cNvPr>
            <p:cNvSpPr/>
            <p:nvPr/>
          </p:nvSpPr>
          <p:spPr>
            <a:xfrm>
              <a:off x="246284" y="1216248"/>
              <a:ext cx="274320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1507827">
                <a:defRPr/>
              </a:pPr>
              <a:r>
                <a:rPr lang="en-US" sz="2638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Server-based SAN &amp; HCI</a:t>
              </a:r>
              <a:endParaRPr lang="he-IL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98E9E4F-E6AD-4214-A684-7AAC076AA597}"/>
                </a:ext>
              </a:extLst>
            </p:cNvPr>
            <p:cNvSpPr/>
            <p:nvPr/>
          </p:nvSpPr>
          <p:spPr>
            <a:xfrm>
              <a:off x="246283" y="1216248"/>
              <a:ext cx="9144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1507827">
                <a:defRPr/>
              </a:pPr>
              <a:endParaRPr lang="he-IL" sz="2226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72" name="Content Placeholder 51">
            <a:extLst>
              <a:ext uri="{FF2B5EF4-FFF2-40B4-BE49-F238E27FC236}">
                <a16:creationId xmlns:a16="http://schemas.microsoft.com/office/drawing/2014/main" id="{C83F7322-0E1B-4030-9CC3-C8D7DCA3AC05}"/>
              </a:ext>
            </a:extLst>
          </p:cNvPr>
          <p:cNvSpPr txBox="1">
            <a:spLocks/>
          </p:cNvSpPr>
          <p:nvPr/>
        </p:nvSpPr>
        <p:spPr>
          <a:xfrm>
            <a:off x="1581662" y="8317673"/>
            <a:ext cx="4953049" cy="1484414"/>
          </a:xfrm>
          <a:prstGeom prst="rect">
            <a:avLst/>
          </a:prstGeom>
        </p:spPr>
        <p:txBody>
          <a:bodyPr vert="horz" lIns="150771" tIns="75385" rIns="150771" bIns="75385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Dell EMC PowerFlex (ScaleIO / </a:t>
            </a:r>
            <a:r>
              <a:rPr lang="en-US" sz="1600" dirty="0" err="1">
                <a:latin typeface="Inter"/>
              </a:rPr>
              <a:t>vxflex</a:t>
            </a:r>
            <a:r>
              <a:rPr lang="en-US" sz="1600" dirty="0">
                <a:latin typeface="Inter"/>
              </a:rPr>
              <a:t> </a:t>
            </a:r>
            <a:r>
              <a:rPr lang="en-US" sz="1600">
                <a:latin typeface="Inter"/>
              </a:rPr>
              <a:t>OS)*</a:t>
            </a:r>
            <a:endParaRPr lang="en-US" sz="1600" dirty="0">
              <a:latin typeface="Inter"/>
            </a:endParaRP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VMware VSAN*</a:t>
            </a:r>
          </a:p>
          <a:p>
            <a:pPr marL="289686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</a:rPr>
              <a:t>Nutanix*</a:t>
            </a:r>
            <a:endParaRPr lang="en-US" sz="1600" dirty="0">
              <a:latin typeface="Inter"/>
              <a:ea typeface="Open Sans Light" panose="020B0306030504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229677-A54E-4A6C-BCD3-051D3D6375B3}"/>
              </a:ext>
            </a:extLst>
          </p:cNvPr>
          <p:cNvGrpSpPr/>
          <p:nvPr/>
        </p:nvGrpSpPr>
        <p:grpSpPr>
          <a:xfrm>
            <a:off x="6775680" y="8397684"/>
            <a:ext cx="5075711" cy="528776"/>
            <a:chOff x="246283" y="4326464"/>
            <a:chExt cx="2743201" cy="320696"/>
          </a:xfrm>
          <a:solidFill>
            <a:srgbClr val="0E1E75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836FFFD-958F-48A0-ADEB-7FFA7955D0A7}"/>
                </a:ext>
              </a:extLst>
            </p:cNvPr>
            <p:cNvSpPr/>
            <p:nvPr/>
          </p:nvSpPr>
          <p:spPr>
            <a:xfrm>
              <a:off x="246284" y="4326464"/>
              <a:ext cx="2743200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 dirty="0">
                  <a:solidFill>
                    <a:prstClr val="white"/>
                  </a:solidFill>
                  <a:latin typeface="Inter-Regular" panose="020B0604020202020204"/>
                  <a:cs typeface="Arial" panose="020B0604020202020204" pitchFamily="34" charset="0"/>
                </a:rPr>
                <a:t>Storage Appliance</a:t>
              </a:r>
              <a:endParaRPr lang="he-IL" sz="2638" kern="0" dirty="0">
                <a:solidFill>
                  <a:prstClr val="white"/>
                </a:solidFill>
                <a:latin typeface="Inter-Regular" panose="020B0604020202020204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ED309C-3ECD-4B5E-B554-B308C854D3C9}"/>
                </a:ext>
              </a:extLst>
            </p:cNvPr>
            <p:cNvSpPr/>
            <p:nvPr/>
          </p:nvSpPr>
          <p:spPr>
            <a:xfrm>
              <a:off x="246283" y="4326464"/>
              <a:ext cx="91440" cy="320696"/>
            </a:xfrm>
            <a:prstGeom prst="rect">
              <a:avLst/>
            </a:prstGeom>
            <a:grpFill/>
          </p:spPr>
          <p:txBody>
            <a:bodyPr vert="horz" lIns="150771" tIns="75385" rIns="150771" bIns="75385" rtlCol="0">
              <a:noAutofit/>
            </a:bodyPr>
            <a:lstStyle/>
            <a:p>
              <a:pPr algn="ctr" defTabSz="914387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76" name="Content Placeholder 51">
            <a:extLst>
              <a:ext uri="{FF2B5EF4-FFF2-40B4-BE49-F238E27FC236}">
                <a16:creationId xmlns:a16="http://schemas.microsoft.com/office/drawing/2014/main" id="{C8CBA4D4-FEA6-402A-8F18-2162BAA2EDF0}"/>
              </a:ext>
            </a:extLst>
          </p:cNvPr>
          <p:cNvSpPr txBox="1">
            <a:spLocks/>
          </p:cNvSpPr>
          <p:nvPr/>
        </p:nvSpPr>
        <p:spPr>
          <a:xfrm>
            <a:off x="6775681" y="8955161"/>
            <a:ext cx="5083719" cy="1118808"/>
          </a:xfrm>
          <a:prstGeom prst="rect">
            <a:avLst/>
          </a:prstGeom>
        </p:spPr>
        <p:txBody>
          <a:bodyPr vert="horz" lIns="150771" tIns="75385" rIns="150771" bIns="75385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00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IBM Spectrum Scale* • Hadoop Appliance* </a:t>
            </a:r>
          </a:p>
          <a:p>
            <a:pPr marL="288900" indent="-285759" defTabSz="914387">
              <a:lnSpc>
                <a:spcPct val="125000"/>
              </a:lnSpc>
              <a:spcBef>
                <a:spcPts val="331"/>
              </a:spcBef>
              <a:spcAft>
                <a:spcPts val="660"/>
              </a:spcAft>
              <a:buClr>
                <a:srgbClr val="09E1AB"/>
              </a:buClr>
              <a:defRPr/>
            </a:pPr>
            <a:r>
              <a:rPr lang="en-US" sz="1600" dirty="0">
                <a:latin typeface="Inter"/>
                <a:ea typeface="Open Sans Light" panose="020B0306030504020204" pitchFamily="34" charset="0"/>
              </a:rPr>
              <a:t>Oracle ZFS* • Oracle Exadata storage* </a:t>
            </a:r>
          </a:p>
        </p:txBody>
      </p:sp>
    </p:spTree>
    <p:extLst>
      <p:ext uri="{BB962C8B-B14F-4D97-AF65-F5344CB8AC3E}">
        <p14:creationId xmlns:p14="http://schemas.microsoft.com/office/powerpoint/2010/main" val="4006850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>
            <a:extLst>
              <a:ext uri="{FF2B5EF4-FFF2-40B4-BE49-F238E27FC236}">
                <a16:creationId xmlns:a16="http://schemas.microsoft.com/office/drawing/2014/main" id="{78E41158-E3FD-4735-ABD1-F79630905ECF}"/>
              </a:ext>
            </a:extLst>
          </p:cNvPr>
          <p:cNvSpPr/>
          <p:nvPr/>
        </p:nvSpPr>
        <p:spPr>
          <a:xfrm>
            <a:off x="13000643" y="696779"/>
            <a:ext cx="6757519" cy="259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Inter" panose="020B0604020202020204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F793B2A0-BDDD-4F71-9A02-D7582BE8C447}"/>
              </a:ext>
            </a:extLst>
          </p:cNvPr>
          <p:cNvSpPr txBox="1">
            <a:spLocks/>
          </p:cNvSpPr>
          <p:nvPr/>
        </p:nvSpPr>
        <p:spPr>
          <a:xfrm>
            <a:off x="616228" y="529017"/>
            <a:ext cx="18871644" cy="710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20" kern="0" spc="-5">
                <a:latin typeface="Inter" panose="020B0604020202020204"/>
              </a:rPr>
              <a:t>StorageGuard On-Premises </a:t>
            </a:r>
            <a:r>
              <a:rPr lang="en-US" sz="4620" kern="0" spc="-5" dirty="0">
                <a:latin typeface="Inter" panose="020B0604020202020204"/>
              </a:rPr>
              <a:t>A</a:t>
            </a:r>
            <a:r>
              <a:rPr lang="en-US" sz="4620" kern="0" spc="-5">
                <a:latin typeface="Inter" panose="020B0604020202020204"/>
              </a:rPr>
              <a:t>rchitecture </a:t>
            </a:r>
            <a:endParaRPr lang="en-US" sz="4620" kern="0" dirty="0">
              <a:latin typeface="Inter" panose="020B0604020202020204"/>
            </a:endParaRPr>
          </a:p>
        </p:txBody>
      </p:sp>
      <p:sp>
        <p:nvSpPr>
          <p:cNvPr id="41" name="Content Placeholder 48">
            <a:extLst>
              <a:ext uri="{FF2B5EF4-FFF2-40B4-BE49-F238E27FC236}">
                <a16:creationId xmlns:a16="http://schemas.microsoft.com/office/drawing/2014/main" id="{B3EC550B-3AAB-455D-B123-361B148D2E81}"/>
              </a:ext>
            </a:extLst>
          </p:cNvPr>
          <p:cNvSpPr txBox="1">
            <a:spLocks/>
          </p:cNvSpPr>
          <p:nvPr/>
        </p:nvSpPr>
        <p:spPr>
          <a:xfrm>
            <a:off x="6841589" y="7118781"/>
            <a:ext cx="4307630" cy="2031431"/>
          </a:xfrm>
          <a:prstGeom prst="rect">
            <a:avLst/>
          </a:prstGeom>
        </p:spPr>
        <p:txBody>
          <a:bodyPr vert="horz" lIns="150771" tIns="75385" rIns="150771" bIns="75385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393" indent="-135466" defTabSz="1507827">
              <a:lnSpc>
                <a:spcPct val="90000"/>
              </a:lnSpc>
              <a:spcBef>
                <a:spcPts val="743"/>
              </a:spcBef>
              <a:buFont typeface="Arial" charset="0"/>
              <a:buChar char="•"/>
              <a:defRPr/>
            </a:pPr>
            <a:endParaRPr lang="en-US" sz="1730">
              <a:latin typeface="Inter" panose="020B0604020202020204"/>
              <a:ea typeface="Open Sans Light" panose="020B0306030504020204" pitchFamily="34" charset="0"/>
            </a:endParaRPr>
          </a:p>
        </p:txBody>
      </p:sp>
      <p:sp>
        <p:nvSpPr>
          <p:cNvPr id="43" name="Content Placeholder 50">
            <a:extLst>
              <a:ext uri="{FF2B5EF4-FFF2-40B4-BE49-F238E27FC236}">
                <a16:creationId xmlns:a16="http://schemas.microsoft.com/office/drawing/2014/main" id="{3184898C-A672-4882-8BF9-6A6C13B5AADD}"/>
              </a:ext>
            </a:extLst>
          </p:cNvPr>
          <p:cNvSpPr txBox="1">
            <a:spLocks/>
          </p:cNvSpPr>
          <p:nvPr/>
        </p:nvSpPr>
        <p:spPr>
          <a:xfrm>
            <a:off x="12002662" y="5293200"/>
            <a:ext cx="4720580" cy="5414285"/>
          </a:xfrm>
          <a:prstGeom prst="rect">
            <a:avLst/>
          </a:prstGeom>
        </p:spPr>
        <p:txBody>
          <a:bodyPr vert="horz" lIns="150771" tIns="75385" rIns="150771" bIns="75385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393" indent="-135466" defTabSz="1507827">
              <a:lnSpc>
                <a:spcPct val="100000"/>
              </a:lnSpc>
              <a:spcBef>
                <a:spcPts val="331"/>
              </a:spcBef>
              <a:spcAft>
                <a:spcPts val="495"/>
              </a:spcAft>
              <a:buFont typeface="Arial" charset="0"/>
              <a:buChar char="•"/>
              <a:defRPr/>
            </a:pPr>
            <a:endParaRPr lang="en-US" sz="1649" dirty="0">
              <a:latin typeface="Inter" panose="020B0604020202020204"/>
              <a:ea typeface="Open Sans Light" panose="020B0306030504020204" pitchFamily="34" charset="0"/>
            </a:endParaRPr>
          </a:p>
        </p:txBody>
      </p:sp>
      <p:sp>
        <p:nvSpPr>
          <p:cNvPr id="60" name="Content Placeholder 28">
            <a:extLst>
              <a:ext uri="{FF2B5EF4-FFF2-40B4-BE49-F238E27FC236}">
                <a16:creationId xmlns:a16="http://schemas.microsoft.com/office/drawing/2014/main" id="{61E46777-EEFD-4113-B610-F5D907391446}"/>
              </a:ext>
            </a:extLst>
          </p:cNvPr>
          <p:cNvSpPr txBox="1">
            <a:spLocks/>
          </p:cNvSpPr>
          <p:nvPr/>
        </p:nvSpPr>
        <p:spPr>
          <a:xfrm>
            <a:off x="11903379" y="7820943"/>
            <a:ext cx="5452327" cy="582839"/>
          </a:xfrm>
          <a:prstGeom prst="rect">
            <a:avLst/>
          </a:prstGeom>
        </p:spPr>
        <p:txBody>
          <a:bodyPr vert="horz" lIns="150771" tIns="75385" rIns="150771" bIns="75385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Open Sans Light" panose="020B0306030504020204" pitchFamily="34" charset="0"/>
              <a:buNone/>
              <a:defRPr sz="1500" kern="1200">
                <a:solidFill>
                  <a:srgbClr val="1B3E4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ts val="180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defRPr sz="20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07827">
              <a:spcBef>
                <a:spcPts val="1649"/>
              </a:spcBef>
              <a:defRPr/>
            </a:pPr>
            <a:r>
              <a:rPr lang="en-US" sz="2638" kern="0" dirty="0">
                <a:solidFill>
                  <a:prstClr val="white"/>
                </a:solidFill>
                <a:latin typeface="Inter" panose="020B0604020202020204"/>
                <a:cs typeface="Arial" panose="020B0604020202020204" pitchFamily="34" charset="0"/>
              </a:rPr>
              <a:t>Cloud Storage*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FE498C0-7208-4EBC-BE2F-C4BECC5B70EB}"/>
              </a:ext>
            </a:extLst>
          </p:cNvPr>
          <p:cNvGrpSpPr/>
          <p:nvPr/>
        </p:nvGrpSpPr>
        <p:grpSpPr>
          <a:xfrm>
            <a:off x="12664727" y="1680881"/>
            <a:ext cx="3297658" cy="2604114"/>
            <a:chOff x="7880392" y="578038"/>
            <a:chExt cx="1999843" cy="1579248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A213DE-11AF-4CA1-8E11-75BFABF2C45F}"/>
                </a:ext>
              </a:extLst>
            </p:cNvPr>
            <p:cNvGrpSpPr/>
            <p:nvPr/>
          </p:nvGrpSpPr>
          <p:grpSpPr>
            <a:xfrm>
              <a:off x="7912616" y="578038"/>
              <a:ext cx="1967619" cy="1356977"/>
              <a:chOff x="7912616" y="578038"/>
              <a:chExt cx="1967619" cy="1356977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FFF9B981-21AD-401B-B7D3-B9CC06234DE9}"/>
                  </a:ext>
                </a:extLst>
              </p:cNvPr>
              <p:cNvSpPr/>
              <p:nvPr/>
            </p:nvSpPr>
            <p:spPr>
              <a:xfrm>
                <a:off x="7912616" y="746295"/>
                <a:ext cx="1814115" cy="1188720"/>
              </a:xfrm>
              <a:prstGeom prst="roundRect">
                <a:avLst>
                  <a:gd name="adj" fmla="val 4355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68" dirty="0">
                  <a:latin typeface="Inter" panose="020B0604020202020204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3E90121-2114-400A-82C9-386D2BE8E65D}"/>
                  </a:ext>
                </a:extLst>
              </p:cNvPr>
              <p:cNvGrpSpPr/>
              <p:nvPr/>
            </p:nvGrpSpPr>
            <p:grpSpPr>
              <a:xfrm>
                <a:off x="9588317" y="578038"/>
                <a:ext cx="291918" cy="291918"/>
                <a:chOff x="9588317" y="578038"/>
                <a:chExt cx="291918" cy="291918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688181E0-0889-4841-B213-5ED1185A8C54}"/>
                    </a:ext>
                  </a:extLst>
                </p:cNvPr>
                <p:cNvSpPr/>
                <p:nvPr/>
              </p:nvSpPr>
              <p:spPr>
                <a:xfrm>
                  <a:off x="9588317" y="578038"/>
                  <a:ext cx="291918" cy="29191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09" dirty="0">
                    <a:latin typeface="Inter" panose="020B0604020202020204"/>
                  </a:endParaRP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DE84EEAE-5348-4439-A95D-BE0013E23755}"/>
                    </a:ext>
                  </a:extLst>
                </p:cNvPr>
                <p:cNvSpPr/>
                <p:nvPr/>
              </p:nvSpPr>
              <p:spPr>
                <a:xfrm>
                  <a:off x="9655180" y="645811"/>
                  <a:ext cx="158192" cy="1967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1649"/>
                    </a:lnSpc>
                  </a:pPr>
                  <a:r>
                    <a:rPr lang="en-US" sz="2309" dirty="0">
                      <a:solidFill>
                        <a:schemeClr val="bg1"/>
                      </a:solidFill>
                      <a:latin typeface="Inter" panose="020B0604020202020204"/>
                      <a:ea typeface="Open Sans" panose="020B0606030504020204" pitchFamily="34" charset="0"/>
                      <a:cs typeface="Open Sans" panose="020B0606030504020204" pitchFamily="34" charset="0"/>
                    </a:rPr>
                    <a:t>3</a:t>
                  </a:r>
                </a:p>
              </p:txBody>
            </p:sp>
          </p:grpSp>
        </p:grpSp>
        <p:sp>
          <p:nvSpPr>
            <p:cNvPr id="79" name="Text Box 21">
              <a:extLst>
                <a:ext uri="{FF2B5EF4-FFF2-40B4-BE49-F238E27FC236}">
                  <a16:creationId xmlns:a16="http://schemas.microsoft.com/office/drawing/2014/main" id="{E7992DC4-18E4-46FA-B9E3-E5386FD68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0392" y="1916703"/>
              <a:ext cx="1814116" cy="240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</a:pPr>
              <a:r>
                <a:rPr lang="en-US" sz="1978" dirty="0">
                  <a:latin typeface="Inter" panose="020B0604020202020204"/>
                </a:rPr>
                <a:t>Storage arrays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48EB4D6-8F2E-4E1B-8DB7-2A57A052747B}"/>
              </a:ext>
            </a:extLst>
          </p:cNvPr>
          <p:cNvCxnSpPr>
            <a:cxnSpLocks/>
          </p:cNvCxnSpPr>
          <p:nvPr/>
        </p:nvCxnSpPr>
        <p:spPr>
          <a:xfrm flipV="1">
            <a:off x="6471328" y="5513189"/>
            <a:ext cx="6193400" cy="26253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FD38F0E-D1BC-4CEC-AF2D-0E73B7F268E7}"/>
              </a:ext>
            </a:extLst>
          </p:cNvPr>
          <p:cNvGrpSpPr/>
          <p:nvPr/>
        </p:nvGrpSpPr>
        <p:grpSpPr>
          <a:xfrm>
            <a:off x="12664727" y="7236758"/>
            <a:ext cx="3271045" cy="2999111"/>
            <a:chOff x="7896531" y="3947363"/>
            <a:chExt cx="1983704" cy="181879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DF619C7-CF98-478A-A755-DF41D48E2B19}"/>
                </a:ext>
              </a:extLst>
            </p:cNvPr>
            <p:cNvGrpSpPr/>
            <p:nvPr/>
          </p:nvGrpSpPr>
          <p:grpSpPr>
            <a:xfrm>
              <a:off x="7912616" y="3947363"/>
              <a:ext cx="1967619" cy="1314362"/>
              <a:chOff x="7912616" y="3947363"/>
              <a:chExt cx="1967619" cy="1314362"/>
            </a:xfrm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D1442365-3BE2-442E-B276-774FCEE35127}"/>
                  </a:ext>
                </a:extLst>
              </p:cNvPr>
              <p:cNvSpPr/>
              <p:nvPr/>
            </p:nvSpPr>
            <p:spPr>
              <a:xfrm>
                <a:off x="7912616" y="4073005"/>
                <a:ext cx="1814115" cy="1188720"/>
              </a:xfrm>
              <a:prstGeom prst="roundRect">
                <a:avLst>
                  <a:gd name="adj" fmla="val 4355"/>
                </a:avLst>
              </a:prstGeom>
              <a:solidFill>
                <a:schemeClr val="bg1"/>
              </a:solidFill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68" dirty="0">
                  <a:latin typeface="Inter" panose="020B0604020202020204"/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33AF7D4F-A2C6-45CD-9C7D-396A40399207}"/>
                  </a:ext>
                </a:extLst>
              </p:cNvPr>
              <p:cNvGrpSpPr/>
              <p:nvPr/>
            </p:nvGrpSpPr>
            <p:grpSpPr>
              <a:xfrm>
                <a:off x="9588317" y="3947363"/>
                <a:ext cx="291918" cy="291918"/>
                <a:chOff x="9588317" y="3947363"/>
                <a:chExt cx="291918" cy="291918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EAA208DD-BF07-4985-AA6B-FF799887FDB5}"/>
                    </a:ext>
                  </a:extLst>
                </p:cNvPr>
                <p:cNvSpPr/>
                <p:nvPr/>
              </p:nvSpPr>
              <p:spPr>
                <a:xfrm>
                  <a:off x="9588317" y="3947363"/>
                  <a:ext cx="291918" cy="291918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09" dirty="0">
                    <a:latin typeface="Inter" panose="020B0604020202020204"/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C81913E6-443A-417C-8049-A729FD09AC85}"/>
                    </a:ext>
                  </a:extLst>
                </p:cNvPr>
                <p:cNvSpPr/>
                <p:nvPr/>
              </p:nvSpPr>
              <p:spPr>
                <a:xfrm>
                  <a:off x="9655180" y="4015136"/>
                  <a:ext cx="158192" cy="1967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1649"/>
                    </a:lnSpc>
                  </a:pPr>
                  <a:r>
                    <a:rPr lang="en-US" sz="2309" dirty="0">
                      <a:solidFill>
                        <a:schemeClr val="bg1"/>
                      </a:solidFill>
                      <a:latin typeface="Inter" panose="020B0604020202020204"/>
                      <a:ea typeface="Open Sans" panose="020B0606030504020204" pitchFamily="34" charset="0"/>
                      <a:cs typeface="Open Sans" panose="020B0606030504020204" pitchFamily="34" charset="0"/>
                    </a:rPr>
                    <a:t>5</a:t>
                  </a:r>
                </a:p>
              </p:txBody>
            </p:sp>
          </p:grpSp>
        </p:grpSp>
        <p:sp>
          <p:nvSpPr>
            <p:cNvPr id="87" name="Text Box 29">
              <a:extLst>
                <a:ext uri="{FF2B5EF4-FFF2-40B4-BE49-F238E27FC236}">
                  <a16:creationId xmlns:a16="http://schemas.microsoft.com/office/drawing/2014/main" id="{AE64588C-3C26-4880-B4E3-1B03B078D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6531" y="5284600"/>
              <a:ext cx="1820927" cy="48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1814"/>
                </a:lnSpc>
              </a:pPr>
              <a:r>
                <a:rPr lang="en-US" sz="1978" dirty="0">
                  <a:latin typeface="Inter" panose="020B0604020202020204"/>
                </a:rPr>
                <a:t>Storage Management Servers </a:t>
              </a:r>
            </a:p>
            <a:p>
              <a:pPr algn="ctr" eaLnBrk="1" hangingPunct="1">
                <a:lnSpc>
                  <a:spcPts val="1814"/>
                </a:lnSpc>
              </a:pPr>
              <a:r>
                <a:rPr lang="en-US" sz="1978" dirty="0">
                  <a:latin typeface="Inter" panose="020B0604020202020204"/>
                </a:rPr>
                <a:t>(physical &amp; virtual)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EBD0C842-0802-4A30-83DF-57CF728A8A48}"/>
              </a:ext>
            </a:extLst>
          </p:cNvPr>
          <p:cNvSpPr txBox="1"/>
          <p:nvPr/>
        </p:nvSpPr>
        <p:spPr>
          <a:xfrm>
            <a:off x="9674740" y="2963102"/>
            <a:ext cx="3202404" cy="599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1649" dirty="0">
                <a:solidFill>
                  <a:schemeClr val="accent1"/>
                </a:solidFill>
                <a:latin typeface="Inter" panose="020B0604020202020204"/>
              </a:rPr>
              <a:t>SSH (EMC/IBM) </a:t>
            </a:r>
            <a:br>
              <a:rPr lang="en-US" sz="1649" dirty="0">
                <a:solidFill>
                  <a:schemeClr val="accent1"/>
                </a:solidFill>
                <a:latin typeface="Inter" panose="020B0604020202020204"/>
              </a:rPr>
            </a:br>
            <a:r>
              <a:rPr lang="en-US" sz="1649" dirty="0">
                <a:solidFill>
                  <a:schemeClr val="accent1"/>
                </a:solidFill>
                <a:latin typeface="Inter" panose="020B0604020202020204"/>
              </a:rPr>
              <a:t>HTTP (HDS/HP/NETAPP)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13C1F94-BED0-467B-8BDE-143DA5E48BBE}"/>
              </a:ext>
            </a:extLst>
          </p:cNvPr>
          <p:cNvSpPr txBox="1"/>
          <p:nvPr/>
        </p:nvSpPr>
        <p:spPr>
          <a:xfrm>
            <a:off x="9583051" y="7136584"/>
            <a:ext cx="3531063" cy="599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9" indent="-285759">
              <a:buFont typeface="Arial" panose="020B0604020202020204" pitchFamily="34" charset="0"/>
              <a:buChar char="•"/>
              <a:defRPr/>
            </a:pPr>
            <a:r>
              <a:rPr lang="en-US" sz="1649" dirty="0">
                <a:solidFill>
                  <a:schemeClr val="accent1"/>
                </a:solidFill>
                <a:latin typeface="Inter" panose="020B0604020202020204"/>
              </a:rPr>
              <a:t>SSH (Unix)</a:t>
            </a:r>
          </a:p>
          <a:p>
            <a:pPr marL="285759" indent="-285759">
              <a:buFont typeface="Arial" panose="020B0604020202020204" pitchFamily="34" charset="0"/>
              <a:buChar char="•"/>
              <a:defRPr/>
            </a:pPr>
            <a:r>
              <a:rPr lang="en-US" sz="1649" dirty="0">
                <a:solidFill>
                  <a:schemeClr val="accent1"/>
                </a:solidFill>
                <a:latin typeface="Inter" panose="020B0604020202020204"/>
              </a:rPr>
              <a:t>WMI/WinRM (Windows)</a:t>
            </a:r>
          </a:p>
        </p:txBody>
      </p:sp>
      <p:sp>
        <p:nvSpPr>
          <p:cNvPr id="94" name="Rectangular Callout 1028">
            <a:extLst>
              <a:ext uri="{FF2B5EF4-FFF2-40B4-BE49-F238E27FC236}">
                <a16:creationId xmlns:a16="http://schemas.microsoft.com/office/drawing/2014/main" id="{F15EF3A3-7095-4732-9222-DDCBF8E75970}"/>
              </a:ext>
            </a:extLst>
          </p:cNvPr>
          <p:cNvSpPr/>
          <p:nvPr/>
        </p:nvSpPr>
        <p:spPr>
          <a:xfrm>
            <a:off x="15892802" y="1864013"/>
            <a:ext cx="4125542" cy="2218232"/>
          </a:xfrm>
          <a:prstGeom prst="wedgeRectCallout">
            <a:avLst>
              <a:gd name="adj1" fmla="val -53691"/>
              <a:gd name="adj2" fmla="val 23489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6342" indent="-196342"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SSH to CLI proxy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(VMAX / XIV / 3PAR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1814" dirty="0">
              <a:solidFill>
                <a:schemeClr val="tx1">
                  <a:lumMod val="50000"/>
                </a:schemeClr>
              </a:solidFill>
              <a:latin typeface="Inter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6342" indent="-196342"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SSH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(V7000 / SVC /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DataDomain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 / Isilon / RecoverPoint)</a:t>
            </a:r>
            <a:endParaRPr lang="en-US" sz="1814" dirty="0">
              <a:solidFill>
                <a:schemeClr val="tx1">
                  <a:lumMod val="50000"/>
                </a:schemeClr>
              </a:solidFill>
              <a:latin typeface="Inter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6342" indent="-196342"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HTTPS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(Hitachi / VPLEX)</a:t>
            </a:r>
            <a:endParaRPr lang="en-US" sz="1814" dirty="0">
              <a:solidFill>
                <a:schemeClr val="tx1">
                  <a:lumMod val="50000"/>
                </a:schemeClr>
              </a:solidFill>
              <a:latin typeface="Inter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96342" indent="-196342"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ZAPI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(NetApp)</a:t>
            </a:r>
            <a:endParaRPr lang="en-US" sz="1814" dirty="0">
              <a:solidFill>
                <a:schemeClr val="tx1">
                  <a:lumMod val="50000"/>
                </a:schemeClr>
              </a:solidFill>
              <a:latin typeface="Inter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8E07F79-0BB6-45B2-AD6B-5180F937E5BB}"/>
              </a:ext>
            </a:extLst>
          </p:cNvPr>
          <p:cNvSpPr txBox="1"/>
          <p:nvPr/>
        </p:nvSpPr>
        <p:spPr>
          <a:xfrm>
            <a:off x="10412764" y="5148662"/>
            <a:ext cx="2086871" cy="346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US" sz="1649">
                <a:solidFill>
                  <a:schemeClr val="accent1"/>
                </a:solidFill>
                <a:latin typeface="Inter" panose="020B0604020202020204"/>
              </a:rPr>
              <a:t>SSH / HTTP / Rest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DBA71B2F-D8B8-4854-80A8-F10C69413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7895" y="7705560"/>
            <a:ext cx="1582153" cy="1413069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B3F457DB-33B8-439F-826F-0E185032BF3A}"/>
              </a:ext>
            </a:extLst>
          </p:cNvPr>
          <p:cNvSpPr/>
          <p:nvPr/>
        </p:nvSpPr>
        <p:spPr>
          <a:xfrm>
            <a:off x="15892880" y="4912310"/>
            <a:ext cx="3412445" cy="140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342" indent="-196342">
              <a:spcBef>
                <a:spcPts val="165"/>
              </a:spcBef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Cisco MDS CLI</a:t>
            </a:r>
          </a:p>
          <a:p>
            <a:pPr marL="196342" indent="-196342">
              <a:spcBef>
                <a:spcPts val="165"/>
              </a:spcBef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HP </a:t>
            </a:r>
            <a:r>
              <a:rPr lang="en-US" sz="1814" dirty="0" err="1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vConnect</a:t>
            </a: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 CLI</a:t>
            </a:r>
          </a:p>
          <a:p>
            <a:pPr marL="196342" indent="-196342">
              <a:spcBef>
                <a:spcPts val="165"/>
              </a:spcBef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Brocade CLI</a:t>
            </a:r>
          </a:p>
          <a:p>
            <a:pPr marL="196342" indent="-196342">
              <a:spcBef>
                <a:spcPts val="165"/>
              </a:spcBef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BNA Rest API</a:t>
            </a:r>
            <a:endParaRPr lang="en-US" sz="1814" dirty="0">
              <a:solidFill>
                <a:schemeClr val="tx1">
                  <a:lumMod val="50000"/>
                </a:schemeClr>
              </a:solidFill>
              <a:latin typeface="Inter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EB549B9-B6BD-4286-9BE6-A13F23E06741}"/>
              </a:ext>
            </a:extLst>
          </p:cNvPr>
          <p:cNvSpPr/>
          <p:nvPr/>
        </p:nvSpPr>
        <p:spPr>
          <a:xfrm>
            <a:off x="15888062" y="7750744"/>
            <a:ext cx="2960911" cy="65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342" indent="-196342">
              <a:spcBef>
                <a:spcPts val="165"/>
              </a:spcBef>
              <a:spcAft>
                <a:spcPts val="331"/>
              </a:spcAft>
              <a:buFont typeface="Arial" panose="020B0604020202020204" pitchFamily="34" charset="0"/>
              <a:buChar char="•"/>
            </a:pPr>
            <a:r>
              <a:rPr lang="en-US" sz="1814" dirty="0">
                <a:solidFill>
                  <a:schemeClr val="tx1">
                    <a:lumMod val="50000"/>
                  </a:schemeClr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  <a:sym typeface="Wingdings 2" pitchFamily="18" charset="2"/>
              </a:rPr>
              <a:t>OS and vendor commands / queries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FDE4F705-73D9-4E2E-A451-E5D4E2CE36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734515" y="2346941"/>
            <a:ext cx="1004128" cy="1160735"/>
          </a:xfrm>
          <a:prstGeom prst="rect">
            <a:avLst/>
          </a:prstGeom>
        </p:spPr>
      </p:pic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4FD17BEE-731F-4B92-9643-B944C609003D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6471327" y="2938407"/>
            <a:ext cx="6246536" cy="18800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739BF376-809F-4AA8-9F5A-E0399F474F2E}"/>
              </a:ext>
            </a:extLst>
          </p:cNvPr>
          <p:cNvCxnSpPr>
            <a:cxnSpLocks/>
          </p:cNvCxnSpPr>
          <p:nvPr/>
        </p:nvCxnSpPr>
        <p:spPr>
          <a:xfrm>
            <a:off x="6473495" y="6246477"/>
            <a:ext cx="6191233" cy="1516368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DDDA7BC8-927D-4FBD-B8E3-0DC9082512FA}"/>
              </a:ext>
            </a:extLst>
          </p:cNvPr>
          <p:cNvSpPr/>
          <p:nvPr/>
        </p:nvSpPr>
        <p:spPr>
          <a:xfrm rot="5400000">
            <a:off x="15687810" y="2798447"/>
            <a:ext cx="199806" cy="13195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latin typeface="Inter" panose="020B0604020202020204"/>
            </a:endParaRPr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BA76B204-5257-45FC-B320-3283FFE0B3D7}"/>
              </a:ext>
            </a:extLst>
          </p:cNvPr>
          <p:cNvSpPr/>
          <p:nvPr/>
        </p:nvSpPr>
        <p:spPr>
          <a:xfrm rot="5400000">
            <a:off x="15642121" y="5445868"/>
            <a:ext cx="199806" cy="13195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latin typeface="Inter" panose="020B0604020202020204"/>
            </a:endParaRPr>
          </a:p>
        </p:txBody>
      </p:sp>
      <p:sp>
        <p:nvSpPr>
          <p:cNvPr id="104" name="Isosceles Triangle 103">
            <a:extLst>
              <a:ext uri="{FF2B5EF4-FFF2-40B4-BE49-F238E27FC236}">
                <a16:creationId xmlns:a16="http://schemas.microsoft.com/office/drawing/2014/main" id="{58E62399-45F3-4E03-9CFD-3F351C6BB171}"/>
              </a:ext>
            </a:extLst>
          </p:cNvPr>
          <p:cNvSpPr/>
          <p:nvPr/>
        </p:nvSpPr>
        <p:spPr>
          <a:xfrm rot="5400000">
            <a:off x="15657352" y="8316631"/>
            <a:ext cx="199806" cy="131951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latin typeface="Inter" panose="020B0604020202020204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89C83C2-CCA3-4445-89CD-E77A0A2F1381}"/>
              </a:ext>
            </a:extLst>
          </p:cNvPr>
          <p:cNvGrpSpPr/>
          <p:nvPr/>
        </p:nvGrpSpPr>
        <p:grpSpPr>
          <a:xfrm>
            <a:off x="984251" y="3063875"/>
            <a:ext cx="5194822" cy="3992374"/>
            <a:chOff x="648899" y="1416745"/>
            <a:chExt cx="3150366" cy="2421149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A2F1C859-A386-46F2-818E-48B38E2BC584}"/>
                </a:ext>
              </a:extLst>
            </p:cNvPr>
            <p:cNvSpPr/>
            <p:nvPr/>
          </p:nvSpPr>
          <p:spPr>
            <a:xfrm>
              <a:off x="796224" y="1416745"/>
              <a:ext cx="2857510" cy="2421149"/>
            </a:xfrm>
            <a:prstGeom prst="roundRect">
              <a:avLst>
                <a:gd name="adj" fmla="val 4355"/>
              </a:avLst>
            </a:prstGeom>
            <a:solidFill>
              <a:srgbClr val="E8EEF4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>
                <a:latin typeface="Inter" panose="020B0604020202020204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AA7F0DC7-7244-4750-BF3F-FED4B4FE6859}"/>
                </a:ext>
              </a:extLst>
            </p:cNvPr>
            <p:cNvGrpSpPr/>
            <p:nvPr/>
          </p:nvGrpSpPr>
          <p:grpSpPr>
            <a:xfrm>
              <a:off x="648899" y="1935784"/>
              <a:ext cx="291918" cy="291918"/>
              <a:chOff x="658424" y="1732584"/>
              <a:chExt cx="291918" cy="291918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92396EE4-E23D-426B-859D-1B924C1AC1A2}"/>
                  </a:ext>
                </a:extLst>
              </p:cNvPr>
              <p:cNvSpPr/>
              <p:nvPr/>
            </p:nvSpPr>
            <p:spPr>
              <a:xfrm>
                <a:off x="658424" y="1732584"/>
                <a:ext cx="291918" cy="2919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9">
                  <a:latin typeface="Inter" panose="020B0604020202020204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751F081-7AB5-414B-BA09-B6DBADA9C54C}"/>
                  </a:ext>
                </a:extLst>
              </p:cNvPr>
              <p:cNvSpPr/>
              <p:nvPr/>
            </p:nvSpPr>
            <p:spPr>
              <a:xfrm>
                <a:off x="725287" y="1800357"/>
                <a:ext cx="158192" cy="196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649"/>
                  </a:lnSpc>
                </a:pPr>
                <a:r>
                  <a:rPr lang="en-US" sz="2309">
                    <a:solidFill>
                      <a:schemeClr val="bg1"/>
                    </a:solidFill>
                    <a:latin typeface="Inter" panose="020B0604020202020204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E05D99D-E4C4-40E0-9E48-7BD52CF0CBAF}"/>
                </a:ext>
              </a:extLst>
            </p:cNvPr>
            <p:cNvGrpSpPr/>
            <p:nvPr/>
          </p:nvGrpSpPr>
          <p:grpSpPr>
            <a:xfrm>
              <a:off x="3507347" y="2324653"/>
              <a:ext cx="291918" cy="291918"/>
              <a:chOff x="658424" y="2714679"/>
              <a:chExt cx="291918" cy="29191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DF6D054E-EB2A-473C-ABEA-ACCE8557811B}"/>
                  </a:ext>
                </a:extLst>
              </p:cNvPr>
              <p:cNvSpPr/>
              <p:nvPr/>
            </p:nvSpPr>
            <p:spPr>
              <a:xfrm>
                <a:off x="658424" y="2714679"/>
                <a:ext cx="291918" cy="2919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9">
                  <a:latin typeface="Inter" panose="020B0604020202020204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9A4F42A-1780-4542-98FB-E5A4879AEF22}"/>
                  </a:ext>
                </a:extLst>
              </p:cNvPr>
              <p:cNvSpPr/>
              <p:nvPr/>
            </p:nvSpPr>
            <p:spPr>
              <a:xfrm>
                <a:off x="725287" y="2782452"/>
                <a:ext cx="158192" cy="196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649"/>
                  </a:lnSpc>
                </a:pPr>
                <a:r>
                  <a:rPr lang="en-US" sz="2309">
                    <a:solidFill>
                      <a:schemeClr val="bg1"/>
                    </a:solidFill>
                    <a:latin typeface="Inter" panose="020B0604020202020204"/>
                    <a:ea typeface="Open Sans" panose="020B0606030504020204" pitchFamily="34" charset="0"/>
                    <a:cs typeface="Open Sans" panose="020B0606030504020204" pitchFamily="34" charset="0"/>
                  </a:rPr>
                  <a:t>2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BB83AE8-A628-46D9-AA08-158E322A647F}"/>
                </a:ext>
              </a:extLst>
            </p:cNvPr>
            <p:cNvGrpSpPr/>
            <p:nvPr/>
          </p:nvGrpSpPr>
          <p:grpSpPr>
            <a:xfrm>
              <a:off x="658424" y="3259049"/>
              <a:ext cx="291918" cy="291918"/>
              <a:chOff x="658424" y="2668499"/>
              <a:chExt cx="291918" cy="291918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38F1FF50-BE20-439F-9C99-0566EAA6FB87}"/>
                  </a:ext>
                </a:extLst>
              </p:cNvPr>
              <p:cNvSpPr/>
              <p:nvPr/>
            </p:nvSpPr>
            <p:spPr>
              <a:xfrm>
                <a:off x="658424" y="2668499"/>
                <a:ext cx="291918" cy="2919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09">
                  <a:latin typeface="Inter" panose="020B0604020202020204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0F9343E-18EA-41BE-92D7-485B79B49884}"/>
                  </a:ext>
                </a:extLst>
              </p:cNvPr>
              <p:cNvSpPr/>
              <p:nvPr/>
            </p:nvSpPr>
            <p:spPr>
              <a:xfrm>
                <a:off x="725287" y="2736272"/>
                <a:ext cx="158192" cy="196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649"/>
                  </a:lnSpc>
                </a:pPr>
                <a:r>
                  <a:rPr lang="en-US" sz="2309">
                    <a:solidFill>
                      <a:schemeClr val="bg1"/>
                    </a:solidFill>
                    <a:latin typeface="Inter" panose="020B0604020202020204"/>
                    <a:ea typeface="Open Sans" panose="020B0606030504020204" pitchFamily="34" charset="0"/>
                    <a:cs typeface="Open Sans" panose="020B0606030504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0783760-6B53-46A3-B371-6362C8870864}"/>
              </a:ext>
            </a:extLst>
          </p:cNvPr>
          <p:cNvGrpSpPr/>
          <p:nvPr/>
        </p:nvGrpSpPr>
        <p:grpSpPr>
          <a:xfrm>
            <a:off x="1740574" y="3822225"/>
            <a:ext cx="2935723" cy="1520808"/>
            <a:chOff x="1153747" y="1876642"/>
            <a:chExt cx="1780350" cy="922284"/>
          </a:xfrm>
        </p:grpSpPr>
        <p:sp>
          <p:nvSpPr>
            <p:cNvPr id="117" name="Rectangular Callout 101">
              <a:extLst>
                <a:ext uri="{FF2B5EF4-FFF2-40B4-BE49-F238E27FC236}">
                  <a16:creationId xmlns:a16="http://schemas.microsoft.com/office/drawing/2014/main" id="{AB0BFC14-F4EB-4452-A30B-D785DD9817D7}"/>
                </a:ext>
              </a:extLst>
            </p:cNvPr>
            <p:cNvSpPr/>
            <p:nvPr/>
          </p:nvSpPr>
          <p:spPr>
            <a:xfrm>
              <a:off x="1662421" y="1897980"/>
              <a:ext cx="1271676" cy="876084"/>
            </a:xfrm>
            <a:prstGeom prst="wedgeRectCallout">
              <a:avLst>
                <a:gd name="adj1" fmla="val 98161"/>
                <a:gd name="adj2" fmla="val -17394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649"/>
                </a:lnSpc>
                <a:spcAft>
                  <a:spcPts val="660"/>
                </a:spcAft>
                <a:defRPr/>
              </a:pPr>
              <a:r>
                <a:rPr lang="en-US" sz="1978" dirty="0">
                  <a:solidFill>
                    <a:schemeClr val="accent1"/>
                  </a:solidFill>
                  <a:latin typeface="Inter" panose="020B0604020202020204"/>
                </a:rPr>
                <a:t>Master Server:</a:t>
              </a:r>
            </a:p>
            <a:p>
              <a:pPr marL="188488" indent="-188488">
                <a:lnSpc>
                  <a:spcPts val="1649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978" dirty="0">
                  <a:solidFill>
                    <a:schemeClr val="accent1"/>
                  </a:solidFill>
                  <a:latin typeface="Inter" panose="020B0604020202020204"/>
                </a:rPr>
                <a:t>Windows VM</a:t>
              </a:r>
            </a:p>
            <a:p>
              <a:pPr marL="188488" indent="-188488">
                <a:buFont typeface="Arial" panose="020B0604020202020204" pitchFamily="34" charset="0"/>
                <a:buChar char="•"/>
                <a:defRPr/>
              </a:pPr>
              <a:r>
                <a:rPr lang="en-US" sz="1978" dirty="0">
                  <a:solidFill>
                    <a:schemeClr val="accent1"/>
                  </a:solidFill>
                  <a:latin typeface="Inter" panose="020B0604020202020204"/>
                </a:rPr>
                <a:t>CS software</a:t>
              </a:r>
            </a:p>
          </p:txBody>
        </p:sp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3786A910-A307-436C-9C5A-CADDA7FCA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53747" y="1876642"/>
              <a:ext cx="457200" cy="922284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FCFAA71-95C5-4A53-8DBC-F3221AC04976}"/>
              </a:ext>
            </a:extLst>
          </p:cNvPr>
          <p:cNvGrpSpPr/>
          <p:nvPr/>
        </p:nvGrpSpPr>
        <p:grpSpPr>
          <a:xfrm>
            <a:off x="984250" y="6101758"/>
            <a:ext cx="481361" cy="481361"/>
            <a:chOff x="658424" y="2668499"/>
            <a:chExt cx="291918" cy="291918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1DE1603-48EC-48E5-A99E-14CFCD7E5AB1}"/>
                </a:ext>
              </a:extLst>
            </p:cNvPr>
            <p:cNvSpPr/>
            <p:nvPr/>
          </p:nvSpPr>
          <p:spPr>
            <a:xfrm>
              <a:off x="658424" y="2668499"/>
              <a:ext cx="291918" cy="2919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9">
                <a:latin typeface="Inter" panose="020B0604020202020204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A8939F5-4ECF-42B4-BB3A-BBFB5FD165F1}"/>
                </a:ext>
              </a:extLst>
            </p:cNvPr>
            <p:cNvSpPr/>
            <p:nvPr/>
          </p:nvSpPr>
          <p:spPr>
            <a:xfrm>
              <a:off x="725287" y="2736272"/>
              <a:ext cx="158192" cy="196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649"/>
                </a:lnSpc>
              </a:pPr>
              <a:r>
                <a:rPr lang="en-US" sz="2309">
                  <a:solidFill>
                    <a:schemeClr val="bg1"/>
                  </a:solidFill>
                  <a:latin typeface="Inter" panose="020B0604020202020204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D845190-7073-4897-B42E-232D89661EF2}"/>
              </a:ext>
            </a:extLst>
          </p:cNvPr>
          <p:cNvGrpSpPr/>
          <p:nvPr/>
        </p:nvGrpSpPr>
        <p:grpSpPr>
          <a:xfrm>
            <a:off x="1738347" y="5827918"/>
            <a:ext cx="4219828" cy="931916"/>
            <a:chOff x="1152396" y="3092984"/>
            <a:chExt cx="2559087" cy="565155"/>
          </a:xfrm>
        </p:grpSpPr>
        <p:sp>
          <p:nvSpPr>
            <p:cNvPr id="123" name="Rectangular Callout 102">
              <a:extLst>
                <a:ext uri="{FF2B5EF4-FFF2-40B4-BE49-F238E27FC236}">
                  <a16:creationId xmlns:a16="http://schemas.microsoft.com/office/drawing/2014/main" id="{AD59CD51-DA0F-4346-9D83-F8968F645F0C}"/>
                </a:ext>
              </a:extLst>
            </p:cNvPr>
            <p:cNvSpPr/>
            <p:nvPr/>
          </p:nvSpPr>
          <p:spPr>
            <a:xfrm>
              <a:off x="2738869" y="3243725"/>
              <a:ext cx="972614" cy="414075"/>
            </a:xfrm>
            <a:prstGeom prst="wedgeRectCallout">
              <a:avLst>
                <a:gd name="adj1" fmla="val 92314"/>
                <a:gd name="adj2" fmla="val -29078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1649"/>
                </a:lnSpc>
                <a:defRPr/>
              </a:pPr>
              <a:r>
                <a:rPr lang="en-US" sz="1978" dirty="0">
                  <a:solidFill>
                    <a:schemeClr val="accent1"/>
                  </a:solidFill>
                  <a:latin typeface="Inter" panose="020B0604020202020204"/>
                </a:rPr>
                <a:t>Scale-out collectors (optional)</a:t>
              </a:r>
            </a:p>
          </p:txBody>
        </p:sp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B33E100E-EB6C-4890-95DF-1A53227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2396" y="3208165"/>
              <a:ext cx="242564" cy="449974"/>
            </a:xfrm>
            <a:prstGeom prst="rect">
              <a:avLst/>
            </a:prstGeom>
          </p:spPr>
        </p:pic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88763DA0-31C8-4F94-96A0-A548F0B7D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55369" y="3208165"/>
              <a:ext cx="242564" cy="449974"/>
            </a:xfrm>
            <a:prstGeom prst="rect">
              <a:avLst/>
            </a:prstGeom>
          </p:spPr>
        </p:pic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FDB0C6CB-B614-4CD1-A135-A7B2AFDF2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56868" y="3208165"/>
              <a:ext cx="242564" cy="449974"/>
            </a:xfrm>
            <a:prstGeom prst="rect">
              <a:avLst/>
            </a:prstGeom>
          </p:spPr>
        </p:pic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213BF42-8830-4BBF-86A3-686E2F3E4175}"/>
                </a:ext>
              </a:extLst>
            </p:cNvPr>
            <p:cNvSpPr/>
            <p:nvPr/>
          </p:nvSpPr>
          <p:spPr>
            <a:xfrm>
              <a:off x="1863582" y="3092984"/>
              <a:ext cx="324886" cy="4253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958">
                  <a:solidFill>
                    <a:schemeClr val="accent1"/>
                  </a:solidFill>
                  <a:latin typeface="Inter" panose="020B0604020202020204"/>
                </a:rPr>
                <a:t>…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BE668C2-B5E0-4CA0-9BBA-C97CDB88D9D5}"/>
              </a:ext>
            </a:extLst>
          </p:cNvPr>
          <p:cNvGrpSpPr/>
          <p:nvPr/>
        </p:nvGrpSpPr>
        <p:grpSpPr>
          <a:xfrm>
            <a:off x="4379730" y="4439213"/>
            <a:ext cx="1359281" cy="1193509"/>
            <a:chOff x="6221701" y="291548"/>
            <a:chExt cx="824327" cy="723795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4F460C2-C587-4443-AFAC-3FB4A4931188}"/>
                </a:ext>
              </a:extLst>
            </p:cNvPr>
            <p:cNvSpPr/>
            <p:nvPr/>
          </p:nvSpPr>
          <p:spPr>
            <a:xfrm>
              <a:off x="6221701" y="805441"/>
              <a:ext cx="824327" cy="209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49" dirty="0">
                  <a:solidFill>
                    <a:schemeClr val="accent1"/>
                  </a:solidFill>
                  <a:latin typeface="Inter" panose="020B0604020202020204"/>
                </a:rPr>
                <a:t>12/18/19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D969FAF-E849-41BA-AFB4-08D732C306F9}"/>
                </a:ext>
              </a:extLst>
            </p:cNvPr>
            <p:cNvGrpSpPr/>
            <p:nvPr/>
          </p:nvGrpSpPr>
          <p:grpSpPr>
            <a:xfrm>
              <a:off x="6273176" y="291548"/>
              <a:ext cx="731520" cy="529708"/>
              <a:chOff x="6273176" y="291548"/>
              <a:chExt cx="731520" cy="529708"/>
            </a:xfrm>
          </p:grpSpPr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125D9274-0A66-4ABB-99F2-6A28429D61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 r="3362"/>
              <a:stretch/>
            </p:blipFill>
            <p:spPr>
              <a:xfrm>
                <a:off x="6387476" y="371838"/>
                <a:ext cx="502920" cy="66638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6C8747F6-23D1-435A-940B-359CC1F13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73176" y="291548"/>
                <a:ext cx="731520" cy="529708"/>
              </a:xfrm>
              <a:prstGeom prst="rect">
                <a:avLst/>
              </a:prstGeom>
            </p:spPr>
          </p:pic>
        </p:grpSp>
      </p:grp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BAD90C5B-E230-4BB1-A686-3D8BA1A0AA2B}"/>
              </a:ext>
            </a:extLst>
          </p:cNvPr>
          <p:cNvSpPr/>
          <p:nvPr/>
        </p:nvSpPr>
        <p:spPr>
          <a:xfrm>
            <a:off x="4038198" y="9441808"/>
            <a:ext cx="5544854" cy="481363"/>
          </a:xfrm>
          <a:prstGeom prst="roundRect">
            <a:avLst>
              <a:gd name="adj" fmla="val 4355"/>
            </a:avLst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9" dirty="0">
                <a:solidFill>
                  <a:schemeClr val="accent1"/>
                </a:solidFill>
                <a:latin typeface="Inter" panose="020B0604020202020204"/>
              </a:rPr>
              <a:t>All executed commands are strictly </a:t>
            </a:r>
            <a:r>
              <a:rPr lang="en-US" sz="2309" u="sng" dirty="0">
                <a:solidFill>
                  <a:schemeClr val="accent1"/>
                </a:solidFill>
                <a:latin typeface="Inter" panose="020B0604020202020204"/>
              </a:rPr>
              <a:t>read-only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C973700-932F-44D6-B6A8-177BD2C9DB0D}"/>
              </a:ext>
            </a:extLst>
          </p:cNvPr>
          <p:cNvGrpSpPr/>
          <p:nvPr/>
        </p:nvGrpSpPr>
        <p:grpSpPr>
          <a:xfrm>
            <a:off x="12664727" y="4430035"/>
            <a:ext cx="3244522" cy="2559751"/>
            <a:chOff x="7732448" y="2180591"/>
            <a:chExt cx="1967619" cy="1552345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2C92404F-7286-475B-B840-33848CFA1D74}"/>
                </a:ext>
              </a:extLst>
            </p:cNvPr>
            <p:cNvGrpSpPr/>
            <p:nvPr/>
          </p:nvGrpSpPr>
          <p:grpSpPr>
            <a:xfrm>
              <a:off x="7732448" y="2180591"/>
              <a:ext cx="1967619" cy="1552345"/>
              <a:chOff x="7912616" y="2180591"/>
              <a:chExt cx="1967619" cy="1552345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6B9FBB19-8467-4C57-B6D8-4746673BA43C}"/>
                  </a:ext>
                </a:extLst>
              </p:cNvPr>
              <p:cNvGrpSpPr/>
              <p:nvPr/>
            </p:nvGrpSpPr>
            <p:grpSpPr>
              <a:xfrm>
                <a:off x="7912616" y="2180591"/>
                <a:ext cx="1967619" cy="1325120"/>
                <a:chOff x="7912616" y="2180591"/>
                <a:chExt cx="1967619" cy="1325120"/>
              </a:xfrm>
            </p:grpSpPr>
            <p:sp>
              <p:nvSpPr>
                <p:cNvPr id="140" name="Rectangle: Rounded Corners 139">
                  <a:extLst>
                    <a:ext uri="{FF2B5EF4-FFF2-40B4-BE49-F238E27FC236}">
                      <a16:creationId xmlns:a16="http://schemas.microsoft.com/office/drawing/2014/main" id="{73B98BB8-5075-4FD5-B175-5B39AA14628C}"/>
                    </a:ext>
                  </a:extLst>
                </p:cNvPr>
                <p:cNvSpPr/>
                <p:nvPr/>
              </p:nvSpPr>
              <p:spPr>
                <a:xfrm>
                  <a:off x="7912616" y="2316991"/>
                  <a:ext cx="1814115" cy="1188720"/>
                </a:xfrm>
                <a:prstGeom prst="roundRect">
                  <a:avLst>
                    <a:gd name="adj" fmla="val 4355"/>
                  </a:avLst>
                </a:prstGeom>
                <a:solidFill>
                  <a:schemeClr val="bg1"/>
                </a:solidFill>
                <a:ln w="254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68">
                    <a:latin typeface="Inter" panose="020B0604020202020204"/>
                  </a:endParaRPr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C3D96C98-2546-4BC3-A112-83DE491FDE0D}"/>
                    </a:ext>
                  </a:extLst>
                </p:cNvPr>
                <p:cNvGrpSpPr/>
                <p:nvPr/>
              </p:nvGrpSpPr>
              <p:grpSpPr>
                <a:xfrm>
                  <a:off x="9588317" y="2180591"/>
                  <a:ext cx="291918" cy="291918"/>
                  <a:chOff x="9588317" y="2180591"/>
                  <a:chExt cx="291918" cy="291918"/>
                </a:xfrm>
              </p:grpSpPr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BC9152D5-998B-4AC0-B895-22C76250B52B}"/>
                      </a:ext>
                    </a:extLst>
                  </p:cNvPr>
                  <p:cNvSpPr/>
                  <p:nvPr/>
                </p:nvSpPr>
                <p:spPr>
                  <a:xfrm>
                    <a:off x="9588317" y="2180591"/>
                    <a:ext cx="291918" cy="29191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309">
                      <a:latin typeface="Inter" panose="020B0604020202020204"/>
                    </a:endParaRPr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472DE115-D734-4728-B100-2DC9394A6312}"/>
                      </a:ext>
                    </a:extLst>
                  </p:cNvPr>
                  <p:cNvSpPr/>
                  <p:nvPr/>
                </p:nvSpPr>
                <p:spPr>
                  <a:xfrm>
                    <a:off x="9655180" y="2248364"/>
                    <a:ext cx="158192" cy="19672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ts val="1649"/>
                      </a:lnSpc>
                    </a:pPr>
                    <a:r>
                      <a:rPr lang="en-US" sz="2309" dirty="0">
                        <a:solidFill>
                          <a:schemeClr val="bg1"/>
                        </a:solidFill>
                        <a:latin typeface="Inter" panose="020B0604020202020204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4</a:t>
                    </a:r>
                  </a:p>
                </p:txBody>
              </p:sp>
            </p:grpSp>
          </p:grpSp>
          <p:sp>
            <p:nvSpPr>
              <p:cNvPr id="139" name="Text Box 29">
                <a:extLst>
                  <a:ext uri="{FF2B5EF4-FFF2-40B4-BE49-F238E27FC236}">
                    <a16:creationId xmlns:a16="http://schemas.microsoft.com/office/drawing/2014/main" id="{184C34A3-9C79-419A-AF7C-FBD66B4BDE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3850" y="3492352"/>
                <a:ext cx="1820927" cy="240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rtl="0" eaLnBrk="1" hangingPunct="1">
                  <a:spcBef>
                    <a:spcPct val="50000"/>
                  </a:spcBef>
                </a:pPr>
                <a:r>
                  <a:rPr lang="en-US" sz="1978" dirty="0">
                    <a:latin typeface="Inter" panose="020B0604020202020204"/>
                  </a:rPr>
                  <a:t>SAN switches</a:t>
                </a:r>
              </a:p>
            </p:txBody>
          </p:sp>
        </p:grp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9C5FDC4A-A87D-4449-B1D6-850204520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299814" y="2985017"/>
              <a:ext cx="728661" cy="280987"/>
            </a:xfrm>
            <a:prstGeom prst="rect">
              <a:avLst/>
            </a:prstGeom>
          </p:spPr>
        </p:pic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997C9927-D75F-4FF8-91CC-386BCA301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344105" y="2561212"/>
              <a:ext cx="640080" cy="187913"/>
            </a:xfrm>
            <a:prstGeom prst="rect">
              <a:avLst/>
            </a:prstGeom>
          </p:spPr>
        </p:pic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18FBB544-43C5-4BBD-9292-7E21C770EF2D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92" y="3184466"/>
            <a:ext cx="2429466" cy="5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2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1A0D-B0E9-49D0-A846-518FC177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6001264"/>
            <a:ext cx="17339786" cy="1522596"/>
          </a:xfrm>
        </p:spPr>
        <p:txBody>
          <a:bodyPr/>
          <a:lstStyle/>
          <a:p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3EB19-1A6E-4061-AF1E-CE7FD679C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1010943-62C2-4E5F-8A2F-7D23E0310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55923C-51CB-4134-B254-2F107320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4" y="0"/>
            <a:ext cx="20124000" cy="5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8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31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092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868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1">
            <a:extLst>
              <a:ext uri="{FF2B5EF4-FFF2-40B4-BE49-F238E27FC236}">
                <a16:creationId xmlns:a16="http://schemas.microsoft.com/office/drawing/2014/main" id="{586D3264-6E65-4BBF-A635-ECB13A357B04}"/>
              </a:ext>
            </a:extLst>
          </p:cNvPr>
          <p:cNvSpPr txBox="1">
            <a:spLocks/>
          </p:cNvSpPr>
          <p:nvPr/>
        </p:nvSpPr>
        <p:spPr>
          <a:xfrm>
            <a:off x="2833450" y="6306820"/>
            <a:ext cx="14400953" cy="2766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507896">
              <a:lnSpc>
                <a:spcPct val="100000"/>
              </a:lnSpc>
              <a:spcBef>
                <a:spcPts val="1978"/>
              </a:spcBef>
              <a:spcAft>
                <a:spcPts val="1978"/>
              </a:spcAft>
              <a:buNone/>
            </a:pPr>
            <a:r>
              <a:rPr lang="en-US" sz="5277" dirty="0">
                <a:solidFill>
                  <a:schemeClr val="bg1"/>
                </a:solidFill>
                <a:latin typeface="Open Sans" panose="020B0606030504020204"/>
              </a:rPr>
              <a:t>2021 will see a major emphasis in 	developing more comprehensive storage system security</a:t>
            </a:r>
            <a:endParaRPr lang="en-US" sz="5277" dirty="0">
              <a:solidFill>
                <a:schemeClr val="bg1"/>
              </a:solidFill>
              <a:latin typeface="Open Sans" panose="020B0606030504020204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BD7455-9942-4A7F-9825-331E3A4815B2}"/>
              </a:ext>
            </a:extLst>
          </p:cNvPr>
          <p:cNvSpPr txBox="1"/>
          <p:nvPr/>
        </p:nvSpPr>
        <p:spPr>
          <a:xfrm>
            <a:off x="3608401" y="5562666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US" sz="13192" b="1" dirty="0">
                <a:solidFill>
                  <a:srgbClr val="FFFFFF"/>
                </a:solidFill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F6B9C7-D913-4107-9DFF-77793B9CEB17}"/>
              </a:ext>
            </a:extLst>
          </p:cNvPr>
          <p:cNvSpPr txBox="1"/>
          <p:nvPr/>
        </p:nvSpPr>
        <p:spPr>
          <a:xfrm>
            <a:off x="13961460" y="8010105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US" sz="13192" b="1" dirty="0">
                <a:solidFill>
                  <a:srgbClr val="FFFFFF"/>
                </a:solidFill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E6F21A-19B4-4078-85B4-7FA63A2A8390}"/>
              </a:ext>
            </a:extLst>
          </p:cNvPr>
          <p:cNvSpPr txBox="1"/>
          <p:nvPr/>
        </p:nvSpPr>
        <p:spPr>
          <a:xfrm>
            <a:off x="3464796" y="594169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US" sz="13192" b="1" dirty="0">
                <a:solidFill>
                  <a:srgbClr val="FFFFFF"/>
                </a:solidFill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07E735-EFD9-4816-9A27-3F14E7C668BF}"/>
              </a:ext>
            </a:extLst>
          </p:cNvPr>
          <p:cNvSpPr txBox="1"/>
          <p:nvPr/>
        </p:nvSpPr>
        <p:spPr>
          <a:xfrm>
            <a:off x="14823070" y="3009297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US" sz="13192" b="1" dirty="0">
                <a:solidFill>
                  <a:srgbClr val="FFFFFF"/>
                </a:solidFill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E146C7-4CFC-4B97-B582-AD57551B4A44}"/>
              </a:ext>
            </a:extLst>
          </p:cNvPr>
          <p:cNvSpPr/>
          <p:nvPr/>
        </p:nvSpPr>
        <p:spPr>
          <a:xfrm>
            <a:off x="-1" y="4285073"/>
            <a:ext cx="20104101" cy="62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How Can Media Companies Be More Confident in Their Cybersecurity Strategy  and Policy? | The Media Trust">
            <a:extLst>
              <a:ext uri="{FF2B5EF4-FFF2-40B4-BE49-F238E27FC236}">
                <a16:creationId xmlns:a16="http://schemas.microsoft.com/office/drawing/2014/main" id="{541447D8-45B2-48C0-86B8-3D4538A6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6" t="37487" r="10814" b="44778"/>
          <a:stretch/>
        </p:blipFill>
        <p:spPr bwMode="auto">
          <a:xfrm>
            <a:off x="8528050" y="4435476"/>
            <a:ext cx="2988419" cy="3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B21F24-F532-41D6-A149-115023F57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5783" y="404129"/>
            <a:ext cx="4729989" cy="2888341"/>
          </a:xfrm>
          <a:prstGeom prst="rect">
            <a:avLst/>
          </a:prstGeom>
          <a:solidFill>
            <a:srgbClr val="0E1E75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87009D-DFDD-4F73-BC3A-3BECF611B5B4}"/>
              </a:ext>
            </a:extLst>
          </p:cNvPr>
          <p:cNvSpPr txBox="1"/>
          <p:nvPr/>
        </p:nvSpPr>
        <p:spPr>
          <a:xfrm>
            <a:off x="1830910" y="1253650"/>
            <a:ext cx="15796078" cy="265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3949" algn="ctr" defTabSz="1507896">
              <a:lnSpc>
                <a:spcPct val="107000"/>
              </a:lnSpc>
              <a:spcAft>
                <a:spcPts val="1319"/>
              </a:spcAft>
            </a:pPr>
            <a:r>
              <a:rPr lang="en-US" sz="5277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Ransomware attacks are targeting organizations’ network-attached storage (NAS) and backup storage devices.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279407-B399-4F03-82DD-48C57C327199}"/>
              </a:ext>
            </a:extLst>
          </p:cNvPr>
          <p:cNvSpPr/>
          <p:nvPr/>
        </p:nvSpPr>
        <p:spPr>
          <a:xfrm>
            <a:off x="6351" y="9301645"/>
            <a:ext cx="20104101" cy="620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 descr="Forbes Logo PNG Transparent &amp; SVG Vector - Freebie Supply">
            <a:extLst>
              <a:ext uri="{FF2B5EF4-FFF2-40B4-BE49-F238E27FC236}">
                <a16:creationId xmlns:a16="http://schemas.microsoft.com/office/drawing/2014/main" id="{D2541E87-8735-4997-BC5F-B403F366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0" y="9312275"/>
            <a:ext cx="1661453" cy="6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479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403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809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737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7996458-92D0-CB45-C6A3-858CE3CBE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20134263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40;p21">
            <a:extLst>
              <a:ext uri="{FF2B5EF4-FFF2-40B4-BE49-F238E27FC236}">
                <a16:creationId xmlns:a16="http://schemas.microsoft.com/office/drawing/2014/main" id="{8C38D982-156D-49F4-A4AF-2FBF87A00F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903" y="3754498"/>
            <a:ext cx="7041893" cy="521258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39;p21">
            <a:extLst>
              <a:ext uri="{FF2B5EF4-FFF2-40B4-BE49-F238E27FC236}">
                <a16:creationId xmlns:a16="http://schemas.microsoft.com/office/drawing/2014/main" id="{22535051-C9E3-49D0-A16A-A9FC94309C8C}"/>
              </a:ext>
            </a:extLst>
          </p:cNvPr>
          <p:cNvSpPr txBox="1"/>
          <p:nvPr/>
        </p:nvSpPr>
        <p:spPr>
          <a:xfrm>
            <a:off x="75249" y="1347713"/>
            <a:ext cx="20280154" cy="89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78" tIns="200978" rIns="200978" bIns="200978" anchor="t" anchorCtr="0">
            <a:spAutoFit/>
          </a:bodyPr>
          <a:lstStyle/>
          <a:p>
            <a:pPr defTabSz="914345"/>
            <a:r>
              <a:rPr lang="en-US" sz="3200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Ensure storage &amp; backup systems are </a:t>
            </a:r>
            <a:r>
              <a:rPr 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continuously hardened </a:t>
            </a:r>
            <a:r>
              <a:rPr lang="en-US" sz="3200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and can withstand ransomware and other cyber-attacks </a:t>
            </a:r>
            <a:endParaRPr sz="3200" b="1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sp>
        <p:nvSpPr>
          <p:cNvPr id="27" name="Google Shape;141;p21">
            <a:extLst>
              <a:ext uri="{FF2B5EF4-FFF2-40B4-BE49-F238E27FC236}">
                <a16:creationId xmlns:a16="http://schemas.microsoft.com/office/drawing/2014/main" id="{4D6FCFE5-B0A0-43B3-8D68-719DA363A19F}"/>
              </a:ext>
            </a:extLst>
          </p:cNvPr>
          <p:cNvSpPr txBox="1"/>
          <p:nvPr/>
        </p:nvSpPr>
        <p:spPr>
          <a:xfrm>
            <a:off x="7842406" y="2972220"/>
            <a:ext cx="9259250" cy="89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78" tIns="200978" rIns="200978" bIns="200978" anchor="t" anchorCtr="0">
            <a:spAutoFit/>
          </a:bodyPr>
          <a:lstStyle/>
          <a:p>
            <a:pPr defTabSz="914345"/>
            <a:r>
              <a:rPr lang="en-US" sz="3200" b="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Inter-Regular"/>
                <a:sym typeface="Inter-Regular"/>
              </a:rPr>
              <a:t>Protection &amp; Compliance </a:t>
            </a:r>
            <a:endParaRPr sz="3200" b="1" dirty="0">
              <a:solidFill>
                <a:srgbClr val="0E1E75"/>
              </a:solidFill>
              <a:latin typeface="Inter" panose="020B0604020202020204" charset="0"/>
              <a:ea typeface="Inter" panose="020B0604020202020204" charset="0"/>
              <a:cs typeface="Inter-Regular"/>
              <a:sym typeface="Inter-Regular"/>
            </a:endParaRPr>
          </a:p>
        </p:txBody>
      </p:sp>
      <p:sp>
        <p:nvSpPr>
          <p:cNvPr id="28" name="Google Shape;142;p21">
            <a:extLst>
              <a:ext uri="{FF2B5EF4-FFF2-40B4-BE49-F238E27FC236}">
                <a16:creationId xmlns:a16="http://schemas.microsoft.com/office/drawing/2014/main" id="{BAD558E3-0E11-459B-A063-438AC6CC9D7E}"/>
              </a:ext>
            </a:extLst>
          </p:cNvPr>
          <p:cNvSpPr txBox="1"/>
          <p:nvPr/>
        </p:nvSpPr>
        <p:spPr>
          <a:xfrm>
            <a:off x="7537627" y="3532366"/>
            <a:ext cx="11395490" cy="405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78" tIns="200978" rIns="200978" bIns="200978" anchor="t" anchorCtr="0">
            <a:spAutoFit/>
          </a:bodyPr>
          <a:lstStyle/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Eliminate manual security validation efforts </a:t>
            </a:r>
          </a:p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Obtain valuable </a:t>
            </a: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remediation guidance </a:t>
            </a: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to speed-up time to resolve </a:t>
            </a:r>
            <a:endParaRPr sz="2638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Meet </a:t>
            </a: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IT Audit requirements</a:t>
            </a: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: providing evidence for compliance</a:t>
            </a:r>
            <a:endParaRPr sz="2638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Eliminate </a:t>
            </a: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configuration drift</a:t>
            </a: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: tracking </a:t>
            </a: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security configuration changes </a:t>
            </a:r>
          </a:p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Continuously validate </a:t>
            </a: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against your chosen storage/backup security baseline</a:t>
            </a:r>
          </a:p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endParaRPr lang="en-IL" sz="2638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sp>
        <p:nvSpPr>
          <p:cNvPr id="29" name="Google Shape;143;p21">
            <a:extLst>
              <a:ext uri="{FF2B5EF4-FFF2-40B4-BE49-F238E27FC236}">
                <a16:creationId xmlns:a16="http://schemas.microsoft.com/office/drawing/2014/main" id="{E69AEC3A-D336-4F46-B70B-28B9693D2FDE}"/>
              </a:ext>
            </a:extLst>
          </p:cNvPr>
          <p:cNvSpPr txBox="1"/>
          <p:nvPr/>
        </p:nvSpPr>
        <p:spPr>
          <a:xfrm>
            <a:off x="7842406" y="7222867"/>
            <a:ext cx="9259250" cy="89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78" tIns="200978" rIns="200978" bIns="200978" anchor="t" anchorCtr="0">
            <a:spAutoFit/>
          </a:bodyPr>
          <a:lstStyle/>
          <a:p>
            <a:pPr defTabSz="914345"/>
            <a:r>
              <a:rPr lang="en-US" sz="3200" b="1" dirty="0">
                <a:solidFill>
                  <a:srgbClr val="0E1E75"/>
                </a:solidFill>
                <a:latin typeface="Inter" panose="020B0604020202020204" charset="0"/>
                <a:ea typeface="Inter" panose="020B0604020202020204" charset="0"/>
                <a:cs typeface="Inter-Regular"/>
                <a:sym typeface="Inter-Regular"/>
              </a:rPr>
              <a:t>Visibility &amp; Prioritization </a:t>
            </a:r>
            <a:endParaRPr sz="3200" b="1" dirty="0">
              <a:solidFill>
                <a:srgbClr val="0E1E75"/>
              </a:solidFill>
              <a:latin typeface="Inter" panose="020B0604020202020204" charset="0"/>
              <a:ea typeface="Inter" panose="020B0604020202020204" charset="0"/>
              <a:cs typeface="Inter-Regular"/>
              <a:sym typeface="Inter-Regular"/>
            </a:endParaRPr>
          </a:p>
        </p:txBody>
      </p:sp>
      <p:sp>
        <p:nvSpPr>
          <p:cNvPr id="30" name="Google Shape;144;p21">
            <a:extLst>
              <a:ext uri="{FF2B5EF4-FFF2-40B4-BE49-F238E27FC236}">
                <a16:creationId xmlns:a16="http://schemas.microsoft.com/office/drawing/2014/main" id="{1E820C15-1DDE-4AB7-9D16-6440A083E625}"/>
              </a:ext>
            </a:extLst>
          </p:cNvPr>
          <p:cNvSpPr txBox="1"/>
          <p:nvPr/>
        </p:nvSpPr>
        <p:spPr>
          <a:xfrm>
            <a:off x="7537627" y="7797477"/>
            <a:ext cx="12565768" cy="223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78" tIns="200978" rIns="200978" bIns="200978" anchor="t" anchorCtr="0">
            <a:spAutoFit/>
          </a:bodyPr>
          <a:lstStyle/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Ongoing Reporting and dashboarding </a:t>
            </a: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of remediation status and risk reduction trends </a:t>
            </a:r>
            <a:endParaRPr sz="2638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Routinely updated risk knowledgebase </a:t>
            </a:r>
            <a:endParaRPr sz="2638" b="1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  <a:p>
            <a:pPr marL="342879" indent="-342879" defTabSz="914345">
              <a:lnSpc>
                <a:spcPct val="150000"/>
              </a:lnSpc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Easily </a:t>
            </a:r>
            <a:r>
              <a:rPr lang="en-US" sz="263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customizable</a:t>
            </a:r>
            <a:r>
              <a:rPr lang="en-US" sz="2638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 with required additional security checks </a:t>
            </a:r>
            <a:endParaRPr sz="2638" dirty="0">
              <a:solidFill>
                <a:srgbClr val="57585B"/>
              </a:solidFill>
              <a:latin typeface="Inter" panose="020B0604020202020204" charset="0"/>
              <a:ea typeface="Inter" panose="020B0604020202020204" charset="0"/>
              <a:cs typeface="Inter"/>
              <a:sym typeface="Inter"/>
            </a:endParaRP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FA30900A-5BA2-4B67-9D25-248B0B6FD0F9}"/>
              </a:ext>
            </a:extLst>
          </p:cNvPr>
          <p:cNvSpPr/>
          <p:nvPr/>
        </p:nvSpPr>
        <p:spPr>
          <a:xfrm>
            <a:off x="13000437" y="697127"/>
            <a:ext cx="6757045" cy="259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45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39">
            <a:extLst>
              <a:ext uri="{FF2B5EF4-FFF2-40B4-BE49-F238E27FC236}">
                <a16:creationId xmlns:a16="http://schemas.microsoft.com/office/drawing/2014/main" id="{65263F9E-00CB-4D27-B086-CA8CF6F58A02}"/>
              </a:ext>
            </a:extLst>
          </p:cNvPr>
          <p:cNvSpPr txBox="1">
            <a:spLocks/>
          </p:cNvSpPr>
          <p:nvPr/>
        </p:nvSpPr>
        <p:spPr>
          <a:xfrm>
            <a:off x="616890" y="613960"/>
            <a:ext cx="18870320" cy="710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45">
              <a:defRPr/>
            </a:pPr>
            <a:r>
              <a:rPr lang="en-US" sz="4617" kern="0" spc="-5" dirty="0">
                <a:latin typeface="Inter" panose="020B0604020202020204"/>
                <a:ea typeface="Inter-Regular" panose="020B0604020202020204" charset="0"/>
              </a:rPr>
              <a:t>Benefits of using StorageGuard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39;p21">
            <a:extLst>
              <a:ext uri="{FF2B5EF4-FFF2-40B4-BE49-F238E27FC236}">
                <a16:creationId xmlns:a16="http://schemas.microsoft.com/office/drawing/2014/main" id="{22535051-C9E3-49D0-A16A-A9FC94309C8C}"/>
              </a:ext>
            </a:extLst>
          </p:cNvPr>
          <p:cNvSpPr txBox="1"/>
          <p:nvPr/>
        </p:nvSpPr>
        <p:spPr>
          <a:xfrm>
            <a:off x="451525" y="1352292"/>
            <a:ext cx="19911648" cy="96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94" tIns="200994" rIns="200994" bIns="200994" anchor="t" anchorCtr="0">
            <a:spAutoFit/>
          </a:bodyPr>
          <a:lstStyle/>
          <a:p>
            <a:pPr defTabSz="914387"/>
            <a:r>
              <a:rPr lang="en-US" sz="3628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Learn how to achieve continuous storage/backup security, by running a StorageGuard POC</a:t>
            </a: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FA30900A-5BA2-4B67-9D25-248B0B6FD0F9}"/>
              </a:ext>
            </a:extLst>
          </p:cNvPr>
          <p:cNvSpPr/>
          <p:nvPr/>
        </p:nvSpPr>
        <p:spPr>
          <a:xfrm>
            <a:off x="13000643" y="696779"/>
            <a:ext cx="6757519" cy="259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39">
            <a:extLst>
              <a:ext uri="{FF2B5EF4-FFF2-40B4-BE49-F238E27FC236}">
                <a16:creationId xmlns:a16="http://schemas.microsoft.com/office/drawing/2014/main" id="{65263F9E-00CB-4D27-B086-CA8CF6F58A02}"/>
              </a:ext>
            </a:extLst>
          </p:cNvPr>
          <p:cNvSpPr txBox="1">
            <a:spLocks/>
          </p:cNvSpPr>
          <p:nvPr/>
        </p:nvSpPr>
        <p:spPr>
          <a:xfrm>
            <a:off x="616229" y="613606"/>
            <a:ext cx="18871644" cy="710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20" kern="0" spc="-5" dirty="0">
                <a:latin typeface="Inter" panose="020B0604020202020204"/>
                <a:ea typeface="Inter-Regular" panose="020B0604020202020204" charset="0"/>
              </a:rPr>
              <a:t>StorageGuard POC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EAE6D-A673-4433-B907-66C7171CF3BD}"/>
              </a:ext>
            </a:extLst>
          </p:cNvPr>
          <p:cNvSpPr txBox="1">
            <a:spLocks/>
          </p:cNvSpPr>
          <p:nvPr/>
        </p:nvSpPr>
        <p:spPr>
          <a:xfrm>
            <a:off x="1235159" y="2282693"/>
            <a:ext cx="17633783" cy="9012267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19" indent="-571519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A POC covers up to 9 scenarios: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Scan of 3 selected storage/backup systems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Detection of security risks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Remediation guidance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Auto-validation of remediated risks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Security baseline creation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Security baseline reporting and continuous validation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Compliance reporting 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Integration and routing options</a:t>
            </a:r>
          </a:p>
          <a:p>
            <a:pPr marL="1200191" lvl="1" indent="-742975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Custom checks</a:t>
            </a:r>
          </a:p>
          <a:p>
            <a:pPr marL="571519" indent="-571519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Details: See </a:t>
            </a:r>
            <a:r>
              <a:rPr lang="en-US" sz="2800" u="sng" kern="0" dirty="0" err="1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StorageGuard</a:t>
            </a:r>
            <a:r>
              <a:rPr lang="en-US" sz="2800" u="sng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 POC Plan</a:t>
            </a:r>
            <a:endParaRPr lang="en-US" sz="2800" kern="0" dirty="0">
              <a:solidFill>
                <a:schemeClr val="bg2">
                  <a:lumMod val="50000"/>
                </a:schemeClr>
              </a:solidFill>
              <a:latin typeface="Inter" panose="020B0604020202020204"/>
            </a:endParaRPr>
          </a:p>
          <a:p>
            <a:pPr marL="571519" indent="-571519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Duration: 5 joint work sessions (typically over a 2-week period)</a:t>
            </a:r>
          </a:p>
          <a:p>
            <a:pPr marL="571519" indent="-571519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Conclusion: Presentation of </a:t>
            </a:r>
            <a:r>
              <a:rPr lang="en-US" sz="2800" u="sng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POC Summary &amp; Results</a:t>
            </a: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 to Senior Management</a:t>
            </a:r>
            <a:endParaRPr lang="en-US" sz="2800" u="sng" kern="0" dirty="0">
              <a:solidFill>
                <a:schemeClr val="bg2">
                  <a:lumMod val="50000"/>
                </a:schemeClr>
              </a:solidFill>
              <a:latin typeface="Inter" panose="020B0604020202020204"/>
            </a:endParaRPr>
          </a:p>
          <a:p>
            <a:pPr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defRPr/>
            </a:pPr>
            <a:endParaRPr lang="en-US" sz="2400" kern="0" dirty="0">
              <a:solidFill>
                <a:sysClr val="windowText" lastClr="000000"/>
              </a:solidFill>
              <a:latin typeface="Inter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9912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39;p21">
            <a:extLst>
              <a:ext uri="{FF2B5EF4-FFF2-40B4-BE49-F238E27FC236}">
                <a16:creationId xmlns:a16="http://schemas.microsoft.com/office/drawing/2014/main" id="{22535051-C9E3-49D0-A16A-A9FC94309C8C}"/>
              </a:ext>
            </a:extLst>
          </p:cNvPr>
          <p:cNvSpPr txBox="1"/>
          <p:nvPr/>
        </p:nvSpPr>
        <p:spPr>
          <a:xfrm>
            <a:off x="451525" y="1352294"/>
            <a:ext cx="19911648" cy="83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94" tIns="200994" rIns="200994" bIns="200994" anchor="t" anchorCtr="0">
            <a:spAutoFit/>
          </a:bodyPr>
          <a:lstStyle/>
          <a:p>
            <a:pPr defTabSz="914387"/>
            <a:r>
              <a:rPr lang="en-US" sz="2800" b="1" dirty="0">
                <a:solidFill>
                  <a:srgbClr val="57585B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rPr>
              <a:t>Continuous automatic scanning of the storage &amp; back environment for security mis-configurations and vulnerabilities </a:t>
            </a: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FA30900A-5BA2-4B67-9D25-248B0B6FD0F9}"/>
              </a:ext>
            </a:extLst>
          </p:cNvPr>
          <p:cNvSpPr/>
          <p:nvPr/>
        </p:nvSpPr>
        <p:spPr>
          <a:xfrm>
            <a:off x="13000643" y="696779"/>
            <a:ext cx="6757519" cy="259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39">
            <a:extLst>
              <a:ext uri="{FF2B5EF4-FFF2-40B4-BE49-F238E27FC236}">
                <a16:creationId xmlns:a16="http://schemas.microsoft.com/office/drawing/2014/main" id="{65263F9E-00CB-4D27-B086-CA8CF6F58A02}"/>
              </a:ext>
            </a:extLst>
          </p:cNvPr>
          <p:cNvSpPr txBox="1">
            <a:spLocks/>
          </p:cNvSpPr>
          <p:nvPr/>
        </p:nvSpPr>
        <p:spPr>
          <a:xfrm>
            <a:off x="616229" y="613606"/>
            <a:ext cx="18871644" cy="710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20" kern="0" spc="-5" dirty="0">
                <a:latin typeface="Inter" panose="020B0604020202020204"/>
                <a:ea typeface="Inter-Regular" panose="020B0604020202020204" charset="0"/>
              </a:rPr>
              <a:t>StorageGuard License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EAE6D-A673-4433-B907-66C7171CF3BD}"/>
              </a:ext>
            </a:extLst>
          </p:cNvPr>
          <p:cNvSpPr txBox="1">
            <a:spLocks/>
          </p:cNvSpPr>
          <p:nvPr/>
        </p:nvSpPr>
        <p:spPr>
          <a:xfrm>
            <a:off x="1235159" y="2282693"/>
            <a:ext cx="17633783" cy="9012267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19" indent="-571519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Model – Annual license or multi-year </a:t>
            </a:r>
          </a:p>
          <a:p>
            <a:pPr marL="1028734" lvl="1" indent="-571519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Annual License includes:</a:t>
            </a:r>
          </a:p>
          <a:p>
            <a:pPr lvl="1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		</a:t>
            </a: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Access to all product updates during the License term</a:t>
            </a:r>
          </a:p>
          <a:p>
            <a:pPr lvl="1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defRPr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		Technical Support</a:t>
            </a:r>
          </a:p>
          <a:p>
            <a:pPr lvl="1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defRPr/>
            </a:pPr>
            <a:r>
              <a:rPr lang="en-US" sz="20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		Assigned Customer Success Engineer</a:t>
            </a:r>
          </a:p>
          <a:p>
            <a:pPr lvl="1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defRPr/>
            </a:pPr>
            <a:endParaRPr lang="en-US" sz="2000" kern="0" dirty="0">
              <a:solidFill>
                <a:schemeClr val="bg2">
                  <a:lumMod val="50000"/>
                </a:schemeClr>
              </a:solidFill>
              <a:latin typeface="Inter" panose="020B0604020202020204"/>
            </a:endParaRPr>
          </a:p>
          <a:p>
            <a:pPr marL="571519" indent="-571519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chemeClr val="bg2">
                    <a:lumMod val="50000"/>
                  </a:schemeClr>
                </a:solidFill>
                <a:latin typeface="Inter" panose="020B0604020202020204"/>
              </a:rPr>
              <a:t>Sizing metric – Number of Storage / Backup systems</a:t>
            </a:r>
          </a:p>
          <a:p>
            <a:pPr marL="571519" indent="-571519"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endParaRPr lang="en-US" sz="2800" kern="0" dirty="0">
              <a:solidFill>
                <a:schemeClr val="bg2">
                  <a:lumMod val="50000"/>
                </a:schemeClr>
              </a:solidFill>
              <a:latin typeface="Inter" panose="020B0604020202020204"/>
            </a:endParaRPr>
          </a:p>
          <a:p>
            <a:pPr defTabSz="914430">
              <a:lnSpc>
                <a:spcPct val="110000"/>
              </a:lnSpc>
              <a:spcBef>
                <a:spcPts val="331"/>
              </a:spcBef>
              <a:spcAft>
                <a:spcPts val="1319"/>
              </a:spcAft>
              <a:defRPr/>
            </a:pPr>
            <a:endParaRPr lang="en-US" sz="2400" kern="0" dirty="0">
              <a:solidFill>
                <a:sysClr val="windowText" lastClr="000000"/>
              </a:solidFill>
              <a:latin typeface="Inter" panose="020B0604020202020204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816B859E-C841-50B4-1B7D-DF92F4F72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499886"/>
              </p:ext>
            </p:extLst>
          </p:nvPr>
        </p:nvGraphicFramePr>
        <p:xfrm>
          <a:off x="1898651" y="6703048"/>
          <a:ext cx="12420599" cy="399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648">
                  <a:extLst>
                    <a:ext uri="{9D8B030D-6E8A-4147-A177-3AD203B41FA5}">
                      <a16:colId xmlns:a16="http://schemas.microsoft.com/office/drawing/2014/main" val="736243470"/>
                    </a:ext>
                  </a:extLst>
                </a:gridCol>
                <a:gridCol w="6102768">
                  <a:extLst>
                    <a:ext uri="{9D8B030D-6E8A-4147-A177-3AD203B41FA5}">
                      <a16:colId xmlns:a16="http://schemas.microsoft.com/office/drawing/2014/main" val="2030978025"/>
                    </a:ext>
                  </a:extLst>
                </a:gridCol>
                <a:gridCol w="5775183">
                  <a:extLst>
                    <a:ext uri="{9D8B030D-6E8A-4147-A177-3AD203B41FA5}">
                      <a16:colId xmlns:a16="http://schemas.microsoft.com/office/drawing/2014/main" val="860040934"/>
                    </a:ext>
                  </a:extLst>
                </a:gridCol>
              </a:tblGrid>
              <a:tr h="499087">
                <a:tc>
                  <a:txBody>
                    <a:bodyPr/>
                    <a:lstStyle/>
                    <a:p>
                      <a:endParaRPr lang="en-IL" sz="2400" dirty="0"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A 'Storage/Backup System' means: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Examples: 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069241"/>
                  </a:ext>
                </a:extLst>
              </a:tr>
              <a:tr h="4990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Inter" panose="020B0604020202020204"/>
                        </a:rPr>
                        <a:t>1.</a:t>
                      </a:r>
                      <a:endParaRPr lang="en-IL" sz="2400" dirty="0"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Storage array or appliance (block, file, object)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Dell EMC VMAX; NetApp cluster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953059"/>
                  </a:ext>
                </a:extLst>
              </a:tr>
              <a:tr h="4990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Inter" panose="020B0604020202020204"/>
                        </a:rPr>
                        <a:t>2.</a:t>
                      </a:r>
                      <a:endParaRPr lang="en-IL" sz="2400" dirty="0"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SAN switch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Brocade switch or director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820457"/>
                  </a:ext>
                </a:extLst>
              </a:tr>
              <a:tr h="4990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Inter" panose="020B0604020202020204"/>
                        </a:rPr>
                        <a:t>3.</a:t>
                      </a:r>
                      <a:endParaRPr lang="en-IL" sz="2400" dirty="0"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Each 4 nodes in a CI/HCI cluster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Nutanix cluster, VMware VSAN cluster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088296"/>
                  </a:ext>
                </a:extLst>
              </a:tr>
              <a:tr h="4990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Inter" panose="020B0604020202020204"/>
                        </a:rPr>
                        <a:t>4.</a:t>
                      </a:r>
                      <a:endParaRPr lang="en-IL" sz="2400" dirty="0"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Data protection appliance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Dell EMC RecoverPoint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956832"/>
                  </a:ext>
                </a:extLst>
              </a:tr>
              <a:tr h="4990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Inter" panose="020B0604020202020204"/>
                        </a:rPr>
                        <a:t>5.</a:t>
                      </a:r>
                      <a:endParaRPr lang="en-IL" sz="2400" dirty="0"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Backup master server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NetBackup master server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950171"/>
                  </a:ext>
                </a:extLst>
              </a:tr>
              <a:tr h="4990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Inter" panose="020B0604020202020204"/>
                        </a:rPr>
                        <a:t>6.</a:t>
                      </a:r>
                      <a:endParaRPr lang="en-IL" sz="2400" dirty="0"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Backup media server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NetBackup media server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163848"/>
                  </a:ext>
                </a:extLst>
              </a:tr>
              <a:tr h="49908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Inter" panose="020B0604020202020204"/>
                        </a:rPr>
                        <a:t>7.</a:t>
                      </a:r>
                      <a:endParaRPr lang="en-IL" sz="2400" dirty="0"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Backup node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L" sz="24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Inter" panose="020B0604020202020204"/>
                          <a:ea typeface="+mn-ea"/>
                          <a:cs typeface="+mn-cs"/>
                          <a:sym typeface="Arial"/>
                        </a:rPr>
                        <a:t>Node in a Rubrik cluster</a:t>
                      </a:r>
                      <a:endParaRPr lang="en-I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Inter" panose="020B0604020202020204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876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675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575" y="5234988"/>
            <a:ext cx="6770952" cy="83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">
            <a:extLst>
              <a:ext uri="{FF2B5EF4-FFF2-40B4-BE49-F238E27FC236}">
                <a16:creationId xmlns:a16="http://schemas.microsoft.com/office/drawing/2014/main" id="{B46B099B-5AF4-4ED0-B26A-442DCCA4F530}"/>
              </a:ext>
            </a:extLst>
          </p:cNvPr>
          <p:cNvSpPr/>
          <p:nvPr/>
        </p:nvSpPr>
        <p:spPr>
          <a:xfrm>
            <a:off x="10833810" y="2438900"/>
            <a:ext cx="8219991" cy="7116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9027E724-E179-4813-824B-DA7168581603}"/>
              </a:ext>
            </a:extLst>
          </p:cNvPr>
          <p:cNvSpPr/>
          <p:nvPr/>
        </p:nvSpPr>
        <p:spPr>
          <a:xfrm>
            <a:off x="4211628" y="696958"/>
            <a:ext cx="15547418" cy="259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430889AD-25AE-460C-A04B-F85862DAE7DB}"/>
              </a:ext>
            </a:extLst>
          </p:cNvPr>
          <p:cNvSpPr/>
          <p:nvPr/>
        </p:nvSpPr>
        <p:spPr>
          <a:xfrm>
            <a:off x="11581872" y="4088240"/>
            <a:ext cx="1776337" cy="12142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10">
            <a:extLst>
              <a:ext uri="{FF2B5EF4-FFF2-40B4-BE49-F238E27FC236}">
                <a16:creationId xmlns:a16="http://schemas.microsoft.com/office/drawing/2014/main" id="{40597B47-E956-4A63-8085-D19D5E10E4AE}"/>
              </a:ext>
            </a:extLst>
          </p:cNvPr>
          <p:cNvSpPr/>
          <p:nvPr/>
        </p:nvSpPr>
        <p:spPr>
          <a:xfrm>
            <a:off x="12278501" y="8909263"/>
            <a:ext cx="2557963" cy="1305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1">
            <a:extLst>
              <a:ext uri="{FF2B5EF4-FFF2-40B4-BE49-F238E27FC236}">
                <a16:creationId xmlns:a16="http://schemas.microsoft.com/office/drawing/2014/main" id="{1782B171-D2DA-4B70-8B6D-F21F88EC2F4D}"/>
              </a:ext>
            </a:extLst>
          </p:cNvPr>
          <p:cNvSpPr/>
          <p:nvPr/>
        </p:nvSpPr>
        <p:spPr>
          <a:xfrm>
            <a:off x="10798494" y="6012422"/>
            <a:ext cx="2227019" cy="938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91451B61-24E5-4139-A746-ACDB9FC41AF6}"/>
              </a:ext>
            </a:extLst>
          </p:cNvPr>
          <p:cNvSpPr/>
          <p:nvPr/>
        </p:nvSpPr>
        <p:spPr>
          <a:xfrm>
            <a:off x="13849250" y="5703167"/>
            <a:ext cx="2574446" cy="6940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247D65ED-9E71-4B79-9B9B-324ECE8398AF}"/>
              </a:ext>
            </a:extLst>
          </p:cNvPr>
          <p:cNvSpPr/>
          <p:nvPr/>
        </p:nvSpPr>
        <p:spPr>
          <a:xfrm>
            <a:off x="17077477" y="4663786"/>
            <a:ext cx="1555934" cy="8304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3A18DD04-C47F-4675-BB7E-18A905712810}"/>
              </a:ext>
            </a:extLst>
          </p:cNvPr>
          <p:cNvSpPr/>
          <p:nvPr/>
        </p:nvSpPr>
        <p:spPr>
          <a:xfrm>
            <a:off x="11922568" y="7355387"/>
            <a:ext cx="2301984" cy="1051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5FFFD758-DF6F-46CC-B6E1-13F64A085258}"/>
              </a:ext>
            </a:extLst>
          </p:cNvPr>
          <p:cNvSpPr/>
          <p:nvPr/>
        </p:nvSpPr>
        <p:spPr>
          <a:xfrm>
            <a:off x="16789424" y="6407504"/>
            <a:ext cx="2580364" cy="9380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A7DB114-3DB0-4794-A337-A099728D7447}"/>
              </a:ext>
            </a:extLst>
          </p:cNvPr>
          <p:cNvSpPr/>
          <p:nvPr/>
        </p:nvSpPr>
        <p:spPr>
          <a:xfrm>
            <a:off x="14194622" y="6942655"/>
            <a:ext cx="2301984" cy="15825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87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F948CF1A-1C73-453C-B19C-DBFAAAC72824}"/>
              </a:ext>
            </a:extLst>
          </p:cNvPr>
          <p:cNvSpPr txBox="1"/>
          <p:nvPr/>
        </p:nvSpPr>
        <p:spPr>
          <a:xfrm>
            <a:off x="12030999" y="2594015"/>
            <a:ext cx="5824445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/>
            <a:r>
              <a:rPr sz="3450" b="1" spc="-5" dirty="0">
                <a:solidFill>
                  <a:srgbClr val="0E1E75"/>
                </a:solidFill>
                <a:latin typeface="Arial Black"/>
                <a:cs typeface="Arial Black"/>
              </a:rPr>
              <a:t>SELECTE</a:t>
            </a:r>
            <a:r>
              <a:rPr sz="3450" b="1" dirty="0">
                <a:solidFill>
                  <a:srgbClr val="0E1E75"/>
                </a:solidFill>
                <a:latin typeface="Arial Black"/>
                <a:cs typeface="Arial Black"/>
              </a:rPr>
              <a:t>D</a:t>
            </a:r>
            <a:r>
              <a:rPr sz="3450" b="1" spc="11" dirty="0">
                <a:solidFill>
                  <a:srgbClr val="0E1E75"/>
                </a:solidFill>
                <a:latin typeface="Arial Black"/>
                <a:cs typeface="Arial Black"/>
              </a:rPr>
              <a:t> </a:t>
            </a:r>
            <a:r>
              <a:rPr sz="3450" b="1" dirty="0">
                <a:solidFill>
                  <a:srgbClr val="0E1E75"/>
                </a:solidFill>
                <a:latin typeface="Arial Black"/>
                <a:cs typeface="Arial Black"/>
              </a:rPr>
              <a:t>CUS</a:t>
            </a:r>
            <a:r>
              <a:rPr sz="3450" b="1" spc="-120" dirty="0">
                <a:solidFill>
                  <a:srgbClr val="0E1E75"/>
                </a:solidFill>
                <a:latin typeface="Arial Black"/>
                <a:cs typeface="Arial Black"/>
              </a:rPr>
              <a:t>T</a:t>
            </a:r>
            <a:r>
              <a:rPr sz="3450" b="1" dirty="0">
                <a:solidFill>
                  <a:srgbClr val="0E1E75"/>
                </a:solidFill>
                <a:latin typeface="Arial Black"/>
                <a:cs typeface="Arial Black"/>
              </a:rPr>
              <a:t>OMERS</a:t>
            </a:r>
            <a:endParaRPr sz="345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6926151-860E-4B1F-BF06-438698952608}"/>
              </a:ext>
            </a:extLst>
          </p:cNvPr>
          <p:cNvSpPr txBox="1">
            <a:spLocks/>
          </p:cNvSpPr>
          <p:nvPr/>
        </p:nvSpPr>
        <p:spPr>
          <a:xfrm>
            <a:off x="616228" y="476773"/>
            <a:ext cx="18871644" cy="710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17" kern="0" dirty="0">
                <a:latin typeface="Inter" panose="020B0604020202020204"/>
              </a:rPr>
              <a:t>About Us </a:t>
            </a:r>
          </a:p>
        </p:txBody>
      </p:sp>
      <p:pic>
        <p:nvPicPr>
          <p:cNvPr id="29" name="Picture 28" descr="https://encrypted-tbn0.gstatic.com/images?q=tbn:ANd9GcRaCREzpFkQn_jEZ30o8yxwTw9lVW-ZafPFfK2PBsdrbBBxBGAD">
            <a:extLst>
              <a:ext uri="{FF2B5EF4-FFF2-40B4-BE49-F238E27FC236}">
                <a16:creationId xmlns:a16="http://schemas.microsoft.com/office/drawing/2014/main" id="{F4ACB963-7725-475D-BFFC-E36AFE37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613" y="8808314"/>
            <a:ext cx="1502927" cy="131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State Street">
            <a:extLst>
              <a:ext uri="{FF2B5EF4-FFF2-40B4-BE49-F238E27FC236}">
                <a16:creationId xmlns:a16="http://schemas.microsoft.com/office/drawing/2014/main" id="{C6127036-C9B3-4AFC-A515-A1825D20D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739" y="3431678"/>
            <a:ext cx="1776337" cy="17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back to homepage">
            <a:extLst>
              <a:ext uri="{FF2B5EF4-FFF2-40B4-BE49-F238E27FC236}">
                <a16:creationId xmlns:a16="http://schemas.microsoft.com/office/drawing/2014/main" id="{F353225F-FCF6-4AB6-BFA7-68FD8E34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733" y="8075059"/>
            <a:ext cx="1871746" cy="58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02B57-172A-43DA-91EB-E8D20B7A98C1}"/>
              </a:ext>
            </a:extLst>
          </p:cNvPr>
          <p:cNvSpPr txBox="1"/>
          <p:nvPr/>
        </p:nvSpPr>
        <p:spPr>
          <a:xfrm>
            <a:off x="1024200" y="3390564"/>
            <a:ext cx="8390578" cy="577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87">
              <a:lnSpc>
                <a:spcPct val="90000"/>
              </a:lnSpc>
              <a:spcBef>
                <a:spcPts val="999"/>
              </a:spcBef>
              <a:buClr>
                <a:srgbClr val="1C3E4C"/>
              </a:buClr>
              <a:defRPr/>
            </a:pPr>
            <a:r>
              <a:rPr lang="en-US" sz="4000" dirty="0">
                <a:solidFill>
                  <a:srgbClr val="57585B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Founded in 2005, serving leading enterprises worldwide</a:t>
            </a:r>
          </a:p>
          <a:p>
            <a:pPr marL="571494" indent="-571494" defTabSz="914387">
              <a:lnSpc>
                <a:spcPct val="90000"/>
              </a:lnSpc>
              <a:spcBef>
                <a:spcPts val="999"/>
              </a:spcBef>
              <a:buClr>
                <a:srgbClr val="1C3E4C"/>
              </a:buClr>
              <a:buFont typeface="Courier New" panose="02070309020205020404" pitchFamily="49" charset="0"/>
              <a:buChar char="o"/>
              <a:defRPr/>
            </a:pPr>
            <a:endParaRPr lang="en-US" sz="4000" dirty="0">
              <a:solidFill>
                <a:srgbClr val="57585B"/>
              </a:solidFill>
              <a:latin typeface="Inter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387">
              <a:lnSpc>
                <a:spcPct val="90000"/>
              </a:lnSpc>
              <a:spcBef>
                <a:spcPts val="999"/>
              </a:spcBef>
              <a:buClr>
                <a:srgbClr val="1C3E4C"/>
              </a:buClr>
              <a:defRPr/>
            </a:pPr>
            <a:r>
              <a:rPr lang="en-US" sz="4000" dirty="0">
                <a:solidFill>
                  <a:srgbClr val="57585B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We help our customers to </a:t>
            </a:r>
          </a:p>
          <a:p>
            <a:pPr defTabSz="914387">
              <a:lnSpc>
                <a:spcPct val="90000"/>
              </a:lnSpc>
              <a:spcBef>
                <a:spcPts val="999"/>
              </a:spcBef>
              <a:buClr>
                <a:srgbClr val="1C3E4C"/>
              </a:buClr>
              <a:defRPr/>
            </a:pPr>
            <a:endParaRPr lang="en-US" sz="4000" dirty="0">
              <a:solidFill>
                <a:srgbClr val="57585B"/>
              </a:solidFill>
              <a:latin typeface="Inter" panose="020B0604020202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28688" lvl="2" indent="-571494" defTabSz="914387">
              <a:lnSpc>
                <a:spcPct val="90000"/>
              </a:lnSpc>
              <a:spcBef>
                <a:spcPts val="999"/>
              </a:spcBef>
              <a:buClr>
                <a:srgbClr val="0AE2B5"/>
              </a:buClr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57585B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Prevent outages on their critical IT infrastructure</a:t>
            </a:r>
          </a:p>
          <a:p>
            <a:pPr marL="1028688" lvl="2" indent="-571494" defTabSz="914387">
              <a:lnSpc>
                <a:spcPct val="90000"/>
              </a:lnSpc>
              <a:spcBef>
                <a:spcPts val="999"/>
              </a:spcBef>
              <a:buClr>
                <a:srgbClr val="0AE2B5"/>
              </a:buClr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57585B"/>
                </a:solidFill>
                <a:latin typeface="Inter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Secure their Storage &amp; Backup environment</a:t>
            </a:r>
          </a:p>
          <a:p>
            <a:pPr marL="285746" indent="-285746" defTabSz="914387">
              <a:buFont typeface="Courier New" panose="02070309020205020404" pitchFamily="49" charset="0"/>
              <a:buChar char="o"/>
            </a:pPr>
            <a:endParaRPr lang="en-US" sz="180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object 3">
            <a:extLst>
              <a:ext uri="{FF2B5EF4-FFF2-40B4-BE49-F238E27FC236}">
                <a16:creationId xmlns:a16="http://schemas.microsoft.com/office/drawing/2014/main" id="{2FD87E9D-53B0-4278-A45F-703A7DDB128F}"/>
              </a:ext>
            </a:extLst>
          </p:cNvPr>
          <p:cNvSpPr/>
          <p:nvPr/>
        </p:nvSpPr>
        <p:spPr>
          <a:xfrm>
            <a:off x="628903" y="4042368"/>
            <a:ext cx="6258120" cy="2477596"/>
          </a:xfrm>
          <a:custGeom>
            <a:avLst/>
            <a:gdLst/>
            <a:ahLst/>
            <a:cxnLst/>
            <a:rect l="l" t="t" r="r" b="b"/>
            <a:pathLst>
              <a:path w="6258559" h="2477770">
                <a:moveTo>
                  <a:pt x="6151339" y="0"/>
                </a:moveTo>
                <a:lnTo>
                  <a:pt x="93720" y="793"/>
                </a:lnTo>
                <a:lnTo>
                  <a:pt x="53755" y="14086"/>
                </a:lnTo>
                <a:lnTo>
                  <a:pt x="22632" y="41055"/>
                </a:lnTo>
                <a:lnTo>
                  <a:pt x="3882" y="78168"/>
                </a:lnTo>
                <a:lnTo>
                  <a:pt x="0" y="106803"/>
                </a:lnTo>
                <a:lnTo>
                  <a:pt x="794" y="2383818"/>
                </a:lnTo>
                <a:lnTo>
                  <a:pt x="14090" y="2423781"/>
                </a:lnTo>
                <a:lnTo>
                  <a:pt x="41058" y="2454906"/>
                </a:lnTo>
                <a:lnTo>
                  <a:pt x="78170" y="2473657"/>
                </a:lnTo>
                <a:lnTo>
                  <a:pt x="106803" y="2477541"/>
                </a:lnTo>
                <a:lnTo>
                  <a:pt x="5539358" y="2477541"/>
                </a:lnTo>
                <a:lnTo>
                  <a:pt x="5598310" y="2475158"/>
                </a:lnTo>
                <a:lnTo>
                  <a:pt x="5655950" y="2468133"/>
                </a:lnTo>
                <a:lnTo>
                  <a:pt x="5712093" y="2456651"/>
                </a:lnTo>
                <a:lnTo>
                  <a:pt x="5766553" y="2440896"/>
                </a:lnTo>
                <a:lnTo>
                  <a:pt x="5819146" y="2421054"/>
                </a:lnTo>
                <a:lnTo>
                  <a:pt x="5869686" y="2397310"/>
                </a:lnTo>
                <a:lnTo>
                  <a:pt x="5917989" y="2369848"/>
                </a:lnTo>
                <a:lnTo>
                  <a:pt x="5963870" y="2338854"/>
                </a:lnTo>
                <a:lnTo>
                  <a:pt x="6007143" y="2304512"/>
                </a:lnTo>
                <a:lnTo>
                  <a:pt x="6047624" y="2267008"/>
                </a:lnTo>
                <a:lnTo>
                  <a:pt x="6085127" y="2226527"/>
                </a:lnTo>
                <a:lnTo>
                  <a:pt x="6119468" y="2183253"/>
                </a:lnTo>
                <a:lnTo>
                  <a:pt x="6150462" y="2137372"/>
                </a:lnTo>
                <a:lnTo>
                  <a:pt x="6177924" y="2089068"/>
                </a:lnTo>
                <a:lnTo>
                  <a:pt x="6201668" y="2038527"/>
                </a:lnTo>
                <a:lnTo>
                  <a:pt x="6221510" y="1985933"/>
                </a:lnTo>
                <a:lnTo>
                  <a:pt x="6237264" y="1931471"/>
                </a:lnTo>
                <a:lnTo>
                  <a:pt x="6248747" y="1875327"/>
                </a:lnTo>
                <a:lnTo>
                  <a:pt x="6255772" y="1817686"/>
                </a:lnTo>
                <a:lnTo>
                  <a:pt x="6258154" y="1758731"/>
                </a:lnTo>
                <a:lnTo>
                  <a:pt x="6257360" y="93710"/>
                </a:lnTo>
                <a:lnTo>
                  <a:pt x="6244064" y="53750"/>
                </a:lnTo>
                <a:lnTo>
                  <a:pt x="6217093" y="22630"/>
                </a:lnTo>
                <a:lnTo>
                  <a:pt x="6179977" y="3882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pPr marL="12700" defTabSz="914387">
              <a:defRPr/>
            </a:pPr>
            <a:endParaRPr lang="en-US" sz="1814" dirty="0">
              <a:solidFill>
                <a:prstClr val="black"/>
              </a:solidFill>
              <a:latin typeface="Inter" panose="020B0604020202020204"/>
              <a:cs typeface="Arial"/>
            </a:endParaRPr>
          </a:p>
        </p:txBody>
      </p:sp>
      <p:sp>
        <p:nvSpPr>
          <p:cNvPr id="166" name="object 5">
            <a:extLst>
              <a:ext uri="{FF2B5EF4-FFF2-40B4-BE49-F238E27FC236}">
                <a16:creationId xmlns:a16="http://schemas.microsoft.com/office/drawing/2014/main" id="{E5594A5E-BCEA-4A15-B1BE-C1C917FF8DEA}"/>
              </a:ext>
            </a:extLst>
          </p:cNvPr>
          <p:cNvSpPr/>
          <p:nvPr/>
        </p:nvSpPr>
        <p:spPr>
          <a:xfrm>
            <a:off x="7582073" y="4042368"/>
            <a:ext cx="6258120" cy="2477596"/>
          </a:xfrm>
          <a:custGeom>
            <a:avLst/>
            <a:gdLst/>
            <a:ahLst/>
            <a:cxnLst/>
            <a:rect l="l" t="t" r="r" b="b"/>
            <a:pathLst>
              <a:path w="6258559" h="2477770">
                <a:moveTo>
                  <a:pt x="6151339" y="0"/>
                </a:moveTo>
                <a:lnTo>
                  <a:pt x="93720" y="793"/>
                </a:lnTo>
                <a:lnTo>
                  <a:pt x="53755" y="14086"/>
                </a:lnTo>
                <a:lnTo>
                  <a:pt x="22632" y="41055"/>
                </a:lnTo>
                <a:lnTo>
                  <a:pt x="3882" y="78168"/>
                </a:lnTo>
                <a:lnTo>
                  <a:pt x="0" y="106803"/>
                </a:lnTo>
                <a:lnTo>
                  <a:pt x="794" y="2383818"/>
                </a:lnTo>
                <a:lnTo>
                  <a:pt x="14090" y="2423781"/>
                </a:lnTo>
                <a:lnTo>
                  <a:pt x="41058" y="2454906"/>
                </a:lnTo>
                <a:lnTo>
                  <a:pt x="78170" y="2473657"/>
                </a:lnTo>
                <a:lnTo>
                  <a:pt x="106803" y="2477541"/>
                </a:lnTo>
                <a:lnTo>
                  <a:pt x="5539345" y="2477541"/>
                </a:lnTo>
                <a:lnTo>
                  <a:pt x="5598299" y="2475158"/>
                </a:lnTo>
                <a:lnTo>
                  <a:pt x="5655941" y="2468133"/>
                </a:lnTo>
                <a:lnTo>
                  <a:pt x="5712084" y="2456651"/>
                </a:lnTo>
                <a:lnTo>
                  <a:pt x="5766545" y="2440896"/>
                </a:lnTo>
                <a:lnTo>
                  <a:pt x="5819138" y="2421054"/>
                </a:lnTo>
                <a:lnTo>
                  <a:pt x="5869679" y="2397310"/>
                </a:lnTo>
                <a:lnTo>
                  <a:pt x="5917982" y="2369848"/>
                </a:lnTo>
                <a:lnTo>
                  <a:pt x="5963863" y="2338854"/>
                </a:lnTo>
                <a:lnTo>
                  <a:pt x="6007135" y="2304512"/>
                </a:lnTo>
                <a:lnTo>
                  <a:pt x="6047616" y="2267008"/>
                </a:lnTo>
                <a:lnTo>
                  <a:pt x="6085119" y="2226527"/>
                </a:lnTo>
                <a:lnTo>
                  <a:pt x="6119459" y="2183253"/>
                </a:lnTo>
                <a:lnTo>
                  <a:pt x="6150453" y="2137372"/>
                </a:lnTo>
                <a:lnTo>
                  <a:pt x="6177913" y="2089068"/>
                </a:lnTo>
                <a:lnTo>
                  <a:pt x="6201657" y="2038527"/>
                </a:lnTo>
                <a:lnTo>
                  <a:pt x="6221498" y="1985933"/>
                </a:lnTo>
                <a:lnTo>
                  <a:pt x="6237252" y="1931471"/>
                </a:lnTo>
                <a:lnTo>
                  <a:pt x="6248734" y="1875327"/>
                </a:lnTo>
                <a:lnTo>
                  <a:pt x="6255759" y="1817686"/>
                </a:lnTo>
                <a:lnTo>
                  <a:pt x="6258142" y="1758731"/>
                </a:lnTo>
                <a:lnTo>
                  <a:pt x="6257348" y="93720"/>
                </a:lnTo>
                <a:lnTo>
                  <a:pt x="6244055" y="53755"/>
                </a:lnTo>
                <a:lnTo>
                  <a:pt x="6217086" y="22632"/>
                </a:lnTo>
                <a:lnTo>
                  <a:pt x="6179973" y="3882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pPr defTabSz="1507896"/>
            <a:endParaRPr sz="1801">
              <a:solidFill>
                <a:prstClr val="black"/>
              </a:solidFill>
              <a:latin typeface="Inter" panose="020B0604020202020204"/>
            </a:endParaRPr>
          </a:p>
        </p:txBody>
      </p:sp>
      <p:sp>
        <p:nvSpPr>
          <p:cNvPr id="167" name="object 13">
            <a:extLst>
              <a:ext uri="{FF2B5EF4-FFF2-40B4-BE49-F238E27FC236}">
                <a16:creationId xmlns:a16="http://schemas.microsoft.com/office/drawing/2014/main" id="{EFA9AD9A-C14C-4700-9D03-EB9862F53D0E}"/>
              </a:ext>
            </a:extLst>
          </p:cNvPr>
          <p:cNvSpPr/>
          <p:nvPr/>
        </p:nvSpPr>
        <p:spPr>
          <a:xfrm>
            <a:off x="14339480" y="4734581"/>
            <a:ext cx="5065877" cy="5065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507896"/>
            <a:endParaRPr sz="1801">
              <a:solidFill>
                <a:prstClr val="black"/>
              </a:solidFill>
              <a:latin typeface="Inter" panose="020B0604020202020204"/>
            </a:endParaRPr>
          </a:p>
        </p:txBody>
      </p:sp>
      <p:sp>
        <p:nvSpPr>
          <p:cNvPr id="168" name="object 15">
            <a:extLst>
              <a:ext uri="{FF2B5EF4-FFF2-40B4-BE49-F238E27FC236}">
                <a16:creationId xmlns:a16="http://schemas.microsoft.com/office/drawing/2014/main" id="{6BD76B47-8146-4372-A744-29C93B550FD0}"/>
              </a:ext>
            </a:extLst>
          </p:cNvPr>
          <p:cNvSpPr txBox="1">
            <a:spLocks/>
          </p:cNvSpPr>
          <p:nvPr/>
        </p:nvSpPr>
        <p:spPr>
          <a:xfrm>
            <a:off x="599130" y="480251"/>
            <a:ext cx="18871644" cy="710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17" kern="0" dirty="0">
                <a:latin typeface="Inter" panose="020B0604020202020204"/>
              </a:rPr>
              <a:t>Storage Security Success Story – Leading Bank</a:t>
            </a:r>
          </a:p>
        </p:txBody>
      </p:sp>
      <p:sp>
        <p:nvSpPr>
          <p:cNvPr id="175" name="object 30">
            <a:extLst>
              <a:ext uri="{FF2B5EF4-FFF2-40B4-BE49-F238E27FC236}">
                <a16:creationId xmlns:a16="http://schemas.microsoft.com/office/drawing/2014/main" id="{819C6D21-AFD5-4901-807F-97B5E30BE7DD}"/>
              </a:ext>
            </a:extLst>
          </p:cNvPr>
          <p:cNvSpPr txBox="1"/>
          <p:nvPr/>
        </p:nvSpPr>
        <p:spPr>
          <a:xfrm>
            <a:off x="17602344" y="7878809"/>
            <a:ext cx="1181652" cy="453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1507896"/>
            <a:r>
              <a:rPr sz="2950" b="1" spc="20" dirty="0">
                <a:solidFill>
                  <a:srgbClr val="FFFFFF"/>
                </a:solidFill>
                <a:latin typeface="Inter" panose="020B0604020202020204"/>
                <a:cs typeface="Arial"/>
              </a:rPr>
              <a:t>H</a:t>
            </a:r>
            <a:r>
              <a:rPr sz="2950" b="1" spc="15" dirty="0">
                <a:solidFill>
                  <a:srgbClr val="FFFFFF"/>
                </a:solidFill>
                <a:latin typeface="Inter" panose="020B0604020202020204"/>
                <a:cs typeface="Arial"/>
              </a:rPr>
              <a:t>i</a:t>
            </a:r>
            <a:r>
              <a:rPr sz="2950" b="1" spc="-11" dirty="0">
                <a:solidFill>
                  <a:srgbClr val="FFFFFF"/>
                </a:solidFill>
                <a:latin typeface="Inter" panose="020B0604020202020204"/>
                <a:cs typeface="Arial"/>
              </a:rPr>
              <a:t>g</a:t>
            </a:r>
            <a:r>
              <a:rPr sz="2950" b="1" dirty="0">
                <a:solidFill>
                  <a:srgbClr val="FFFFFF"/>
                </a:solidFill>
                <a:latin typeface="Inter" panose="020B0604020202020204"/>
                <a:cs typeface="Arial"/>
              </a:rPr>
              <a:t>h</a:t>
            </a:r>
            <a:r>
              <a:rPr sz="2950" b="1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sz="2950" b="1" dirty="0">
                <a:solidFill>
                  <a:srgbClr val="FFFFFF"/>
                </a:solidFill>
                <a:latin typeface="Inter" panose="020B0604020202020204"/>
                <a:cs typeface="Arial"/>
              </a:rPr>
              <a:t>9</a:t>
            </a:r>
            <a:endParaRPr sz="2950" dirty="0">
              <a:solidFill>
                <a:prstClr val="black"/>
              </a:solidFill>
              <a:latin typeface="Inter" panose="020B0604020202020204"/>
              <a:cs typeface="Arial"/>
            </a:endParaRPr>
          </a:p>
        </p:txBody>
      </p:sp>
      <p:sp>
        <p:nvSpPr>
          <p:cNvPr id="176" name="object 31">
            <a:extLst>
              <a:ext uri="{FF2B5EF4-FFF2-40B4-BE49-F238E27FC236}">
                <a16:creationId xmlns:a16="http://schemas.microsoft.com/office/drawing/2014/main" id="{0A91E1DD-CFB0-4B6E-B386-E8A093D3BEE2}"/>
              </a:ext>
            </a:extLst>
          </p:cNvPr>
          <p:cNvSpPr txBox="1"/>
          <p:nvPr/>
        </p:nvSpPr>
        <p:spPr>
          <a:xfrm>
            <a:off x="14685866" y="7149238"/>
            <a:ext cx="1974712" cy="453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1507896"/>
            <a:r>
              <a:rPr sz="2950" b="1" spc="20" dirty="0">
                <a:solidFill>
                  <a:srgbClr val="FFFFFF"/>
                </a:solidFill>
                <a:latin typeface="Inter" panose="020B0604020202020204"/>
                <a:cs typeface="Arial"/>
              </a:rPr>
              <a:t>M</a:t>
            </a:r>
            <a:r>
              <a:rPr sz="2950" b="1" spc="35" dirty="0">
                <a:solidFill>
                  <a:srgbClr val="FFFFFF"/>
                </a:solidFill>
                <a:latin typeface="Inter" panose="020B0604020202020204"/>
                <a:cs typeface="Arial"/>
              </a:rPr>
              <a:t>e</a:t>
            </a:r>
            <a:r>
              <a:rPr sz="2950" b="1" spc="-40" dirty="0">
                <a:solidFill>
                  <a:srgbClr val="FFFFFF"/>
                </a:solidFill>
                <a:latin typeface="Inter" panose="020B0604020202020204"/>
                <a:cs typeface="Arial"/>
              </a:rPr>
              <a:t>d</a:t>
            </a:r>
            <a:r>
              <a:rPr sz="2950" b="1" spc="-25" dirty="0">
                <a:solidFill>
                  <a:srgbClr val="FFFFFF"/>
                </a:solidFill>
                <a:latin typeface="Inter" panose="020B0604020202020204"/>
                <a:cs typeface="Arial"/>
              </a:rPr>
              <a:t>i</a:t>
            </a:r>
            <a:r>
              <a:rPr sz="2950" b="1" spc="-40" dirty="0">
                <a:solidFill>
                  <a:srgbClr val="FFFFFF"/>
                </a:solidFill>
                <a:latin typeface="Inter" panose="020B0604020202020204"/>
                <a:cs typeface="Arial"/>
              </a:rPr>
              <a:t>u</a:t>
            </a:r>
            <a:r>
              <a:rPr sz="2950" b="1" dirty="0">
                <a:solidFill>
                  <a:srgbClr val="FFFFFF"/>
                </a:solidFill>
                <a:latin typeface="Inter" panose="020B0604020202020204"/>
                <a:cs typeface="Arial"/>
              </a:rPr>
              <a:t>m </a:t>
            </a:r>
            <a:r>
              <a:rPr sz="2950" b="1" spc="35" dirty="0">
                <a:solidFill>
                  <a:srgbClr val="FFFFFF"/>
                </a:solidFill>
                <a:latin typeface="Inter" panose="020B0604020202020204"/>
                <a:cs typeface="Arial"/>
              </a:rPr>
              <a:t>2</a:t>
            </a:r>
            <a:r>
              <a:rPr sz="2950" b="1" dirty="0">
                <a:solidFill>
                  <a:srgbClr val="FFFFFF"/>
                </a:solidFill>
                <a:latin typeface="Inter" panose="020B0604020202020204"/>
                <a:cs typeface="Arial"/>
              </a:rPr>
              <a:t>8</a:t>
            </a:r>
            <a:endParaRPr sz="2950" dirty="0">
              <a:solidFill>
                <a:prstClr val="black"/>
              </a:solidFill>
              <a:latin typeface="Inter" panose="020B0604020202020204"/>
              <a:cs typeface="Arial"/>
            </a:endParaRPr>
          </a:p>
        </p:txBody>
      </p:sp>
      <p:sp>
        <p:nvSpPr>
          <p:cNvPr id="177" name="object 32">
            <a:extLst>
              <a:ext uri="{FF2B5EF4-FFF2-40B4-BE49-F238E27FC236}">
                <a16:creationId xmlns:a16="http://schemas.microsoft.com/office/drawing/2014/main" id="{779F2C95-1E34-49AA-A242-C79F12E2AB19}"/>
              </a:ext>
            </a:extLst>
          </p:cNvPr>
          <p:cNvSpPr txBox="1"/>
          <p:nvPr/>
        </p:nvSpPr>
        <p:spPr>
          <a:xfrm>
            <a:off x="16321913" y="4132726"/>
            <a:ext cx="1101013" cy="453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1507896"/>
            <a:r>
              <a:rPr sz="2950" b="1" spc="20" dirty="0">
                <a:solidFill>
                  <a:srgbClr val="57585B"/>
                </a:solidFill>
                <a:latin typeface="Inter" panose="020B0604020202020204"/>
                <a:cs typeface="Arial"/>
              </a:rPr>
              <a:t>L</a:t>
            </a:r>
            <a:r>
              <a:rPr sz="2950" b="1" spc="31" dirty="0">
                <a:solidFill>
                  <a:srgbClr val="57585B"/>
                </a:solidFill>
                <a:latin typeface="Inter" panose="020B0604020202020204"/>
                <a:cs typeface="Arial"/>
              </a:rPr>
              <a:t>o</a:t>
            </a:r>
            <a:r>
              <a:rPr sz="2950" b="1" dirty="0">
                <a:solidFill>
                  <a:srgbClr val="57585B"/>
                </a:solidFill>
                <a:latin typeface="Inter" panose="020B0604020202020204"/>
                <a:cs typeface="Arial"/>
              </a:rPr>
              <a:t>w</a:t>
            </a:r>
            <a:r>
              <a:rPr sz="2950" b="1" spc="5" dirty="0">
                <a:solidFill>
                  <a:srgbClr val="57585B"/>
                </a:solidFill>
                <a:latin typeface="Inter" panose="020B0604020202020204"/>
                <a:cs typeface="Arial"/>
              </a:rPr>
              <a:t> </a:t>
            </a:r>
            <a:r>
              <a:rPr sz="2950" b="1" dirty="0">
                <a:solidFill>
                  <a:srgbClr val="57585B"/>
                </a:solidFill>
                <a:latin typeface="Inter" panose="020B0604020202020204"/>
                <a:cs typeface="Arial"/>
              </a:rPr>
              <a:t>2</a:t>
            </a:r>
            <a:endParaRPr sz="2950" dirty="0">
              <a:solidFill>
                <a:prstClr val="black"/>
              </a:solidFill>
              <a:latin typeface="Inter" panose="020B0604020202020204"/>
              <a:cs typeface="Arial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A1D1925-4990-4B86-93DA-83677E5AB48A}"/>
              </a:ext>
            </a:extLst>
          </p:cNvPr>
          <p:cNvGrpSpPr/>
          <p:nvPr/>
        </p:nvGrpSpPr>
        <p:grpSpPr>
          <a:xfrm>
            <a:off x="622413" y="7101671"/>
            <a:ext cx="13225558" cy="3338049"/>
            <a:chOff x="621748" y="7101773"/>
            <a:chExt cx="13226487" cy="3338285"/>
          </a:xfrm>
        </p:grpSpPr>
        <p:sp>
          <p:nvSpPr>
            <p:cNvPr id="187" name="object 8">
              <a:extLst>
                <a:ext uri="{FF2B5EF4-FFF2-40B4-BE49-F238E27FC236}">
                  <a16:creationId xmlns:a16="http://schemas.microsoft.com/office/drawing/2014/main" id="{8E74760D-327B-4FB0-A48C-B68156050CEA}"/>
                </a:ext>
              </a:extLst>
            </p:cNvPr>
            <p:cNvSpPr/>
            <p:nvPr/>
          </p:nvSpPr>
          <p:spPr>
            <a:xfrm>
              <a:off x="621748" y="7101773"/>
              <a:ext cx="13226487" cy="33382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507896"/>
              <a:endParaRPr lang="en-IN" sz="1801" dirty="0">
                <a:solidFill>
                  <a:prstClr val="black"/>
                </a:solidFill>
                <a:latin typeface="Inter" panose="020B0604020202020204"/>
              </a:endParaRPr>
            </a:p>
          </p:txBody>
        </p:sp>
        <p:sp>
          <p:nvSpPr>
            <p:cNvPr id="188" name="object 22">
              <a:extLst>
                <a:ext uri="{FF2B5EF4-FFF2-40B4-BE49-F238E27FC236}">
                  <a16:creationId xmlns:a16="http://schemas.microsoft.com/office/drawing/2014/main" id="{21355B30-A71C-42D9-B8E2-910F515FA274}"/>
                </a:ext>
              </a:extLst>
            </p:cNvPr>
            <p:cNvSpPr txBox="1"/>
            <p:nvPr/>
          </p:nvSpPr>
          <p:spPr>
            <a:xfrm>
              <a:off x="915606" y="7769223"/>
              <a:ext cx="3856334" cy="24793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5081" algn="just" defTabSz="1507896"/>
              <a:r>
                <a:rPr lang="en-US" sz="1730" b="1" spc="-5" dirty="0">
                  <a:solidFill>
                    <a:srgbClr val="1C3D4B"/>
                  </a:solidFill>
                  <a:latin typeface="Inter" panose="020B0604020202020204"/>
                  <a:cs typeface="Arial"/>
                </a:rPr>
                <a:t>Dell EMC</a:t>
              </a:r>
              <a:endParaRPr sz="1730" dirty="0">
                <a:solidFill>
                  <a:prstClr val="black"/>
                </a:solidFill>
                <a:latin typeface="Inter" panose="020B0604020202020204"/>
                <a:cs typeface="Arial"/>
              </a:endParaRPr>
            </a:p>
            <a:p>
              <a:pPr marR="5081" algn="just" defTabSz="1507896">
                <a:spcBef>
                  <a:spcPts val="844"/>
                </a:spcBef>
              </a:pPr>
              <a:r>
                <a:rPr lang="en-US" sz="1730" b="1" dirty="0">
                  <a:solidFill>
                    <a:srgbClr val="1C3D4B"/>
                  </a:solidFill>
                  <a:latin typeface="Inter" panose="020B0604020202020204"/>
                  <a:cs typeface="Arial"/>
                </a:rPr>
                <a:t>Cohesity</a:t>
              </a:r>
            </a:p>
            <a:p>
              <a:pPr marR="5081" algn="just" defTabSz="1507896">
                <a:spcBef>
                  <a:spcPts val="844"/>
                </a:spcBef>
              </a:pPr>
              <a:r>
                <a:rPr lang="en-IN" sz="1730" b="1" dirty="0">
                  <a:solidFill>
                    <a:srgbClr val="1C3E4C"/>
                  </a:solidFill>
                  <a:latin typeface="Inter"/>
                  <a:cs typeface="Arial"/>
                </a:rPr>
                <a:t>IBM</a:t>
              </a:r>
            </a:p>
            <a:p>
              <a:pPr marR="5081" algn="just" defTabSz="1507896">
                <a:spcBef>
                  <a:spcPts val="844"/>
                </a:spcBef>
              </a:pPr>
              <a:r>
                <a:rPr lang="en-IN" sz="1730" b="1" dirty="0">
                  <a:solidFill>
                    <a:srgbClr val="1C3E4C"/>
                  </a:solidFill>
                  <a:latin typeface="Inter"/>
                  <a:cs typeface="Arial"/>
                </a:rPr>
                <a:t>Pure Storage</a:t>
              </a:r>
            </a:p>
            <a:p>
              <a:pPr marR="5081" algn="just" defTabSz="1507896">
                <a:spcBef>
                  <a:spcPts val="844"/>
                </a:spcBef>
              </a:pPr>
              <a:r>
                <a:rPr lang="en-IN" sz="1730" b="1" dirty="0">
                  <a:solidFill>
                    <a:srgbClr val="1C3E4C"/>
                  </a:solidFill>
                  <a:latin typeface="Inter"/>
                  <a:cs typeface="Arial"/>
                </a:rPr>
                <a:t>Rubrik</a:t>
              </a:r>
            </a:p>
            <a:p>
              <a:pPr marR="5081" algn="just" defTabSz="1507896">
                <a:spcBef>
                  <a:spcPts val="844"/>
                </a:spcBef>
              </a:pPr>
              <a:r>
                <a:rPr lang="en-IN" sz="1730" b="1" dirty="0">
                  <a:solidFill>
                    <a:srgbClr val="1C3E4C"/>
                  </a:solidFill>
                  <a:latin typeface="Inter"/>
                  <a:cs typeface="Arial"/>
                </a:rPr>
                <a:t>Hitachi Vantara</a:t>
              </a:r>
            </a:p>
            <a:p>
              <a:pPr marR="5081" algn="just" defTabSz="1507896">
                <a:spcBef>
                  <a:spcPts val="844"/>
                </a:spcBef>
              </a:pPr>
              <a:r>
                <a:rPr lang="en-IN" sz="1730" b="1" dirty="0">
                  <a:solidFill>
                    <a:srgbClr val="1C3E4C"/>
                  </a:solidFill>
                  <a:latin typeface="Inter"/>
                  <a:cs typeface="Arial"/>
                </a:rPr>
                <a:t>NetApp</a:t>
              </a:r>
              <a:endParaRPr sz="1730" b="1" dirty="0">
                <a:solidFill>
                  <a:srgbClr val="1C3E4C"/>
                </a:solidFill>
                <a:latin typeface="Inter" panose="020B0604020202020204"/>
                <a:cs typeface="Arial"/>
              </a:endParaRPr>
            </a:p>
          </p:txBody>
        </p:sp>
        <p:sp>
          <p:nvSpPr>
            <p:cNvPr id="189" name="object 23">
              <a:extLst>
                <a:ext uri="{FF2B5EF4-FFF2-40B4-BE49-F238E27FC236}">
                  <a16:creationId xmlns:a16="http://schemas.microsoft.com/office/drawing/2014/main" id="{54A48598-3C57-4835-8EF3-0AA31F3200B6}"/>
                </a:ext>
              </a:extLst>
            </p:cNvPr>
            <p:cNvSpPr txBox="1"/>
            <p:nvPr/>
          </p:nvSpPr>
          <p:spPr>
            <a:xfrm>
              <a:off x="698089" y="7191227"/>
              <a:ext cx="4204729" cy="3770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defTabSz="1507896"/>
              <a:r>
                <a:rPr lang="en-US" sz="2450" b="1" spc="-5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Storage / Backup vendor</a:t>
              </a:r>
              <a:endParaRPr sz="2450" dirty="0">
                <a:solidFill>
                  <a:prstClr val="black"/>
                </a:solidFill>
                <a:latin typeface="Inter" panose="020B0604020202020204"/>
                <a:cs typeface="Arial"/>
              </a:endParaRPr>
            </a:p>
          </p:txBody>
        </p:sp>
        <p:sp>
          <p:nvSpPr>
            <p:cNvPr id="190" name="object 24">
              <a:extLst>
                <a:ext uri="{FF2B5EF4-FFF2-40B4-BE49-F238E27FC236}">
                  <a16:creationId xmlns:a16="http://schemas.microsoft.com/office/drawing/2014/main" id="{CA4D1EF3-024A-445E-B69E-528861CDE8A8}"/>
                </a:ext>
              </a:extLst>
            </p:cNvPr>
            <p:cNvSpPr txBox="1"/>
            <p:nvPr/>
          </p:nvSpPr>
          <p:spPr>
            <a:xfrm>
              <a:off x="4430482" y="7191227"/>
              <a:ext cx="2836545" cy="3770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defTabSz="1507896"/>
              <a:r>
                <a:rPr sz="2450" b="1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Vulnerability</a:t>
              </a:r>
              <a:r>
                <a:rPr sz="2450" b="1" spc="5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 </a:t>
              </a:r>
              <a:r>
                <a:rPr sz="2450" b="1" spc="-5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score</a:t>
              </a:r>
              <a:endParaRPr sz="2450" dirty="0">
                <a:solidFill>
                  <a:prstClr val="black"/>
                </a:solidFill>
                <a:latin typeface="Inter" panose="020B0604020202020204"/>
                <a:cs typeface="Arial"/>
              </a:endParaRPr>
            </a:p>
          </p:txBody>
        </p:sp>
        <p:sp>
          <p:nvSpPr>
            <p:cNvPr id="191" name="object 25">
              <a:extLst>
                <a:ext uri="{FF2B5EF4-FFF2-40B4-BE49-F238E27FC236}">
                  <a16:creationId xmlns:a16="http://schemas.microsoft.com/office/drawing/2014/main" id="{1BF59D14-F01A-4EFD-8E22-B6165FC58931}"/>
                </a:ext>
              </a:extLst>
            </p:cNvPr>
            <p:cNvSpPr txBox="1"/>
            <p:nvPr/>
          </p:nvSpPr>
          <p:spPr>
            <a:xfrm>
              <a:off x="8623843" y="7191227"/>
              <a:ext cx="5216614" cy="3770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defTabSz="1507896"/>
              <a:r>
                <a:rPr lang="en-US" sz="2450" b="1" spc="-5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Configuration </a:t>
              </a:r>
              <a:r>
                <a:rPr sz="2450" b="1" spc="-5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Complianc</a:t>
              </a:r>
              <a:r>
                <a:rPr sz="2450" b="1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e</a:t>
              </a:r>
              <a:r>
                <a:rPr sz="2450" b="1" spc="11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 </a:t>
              </a:r>
              <a:r>
                <a:rPr sz="2450" b="1" spc="-5" dirty="0">
                  <a:solidFill>
                    <a:srgbClr val="FFFFFF"/>
                  </a:solidFill>
                  <a:latin typeface="Inter" panose="020B0604020202020204"/>
                  <a:cs typeface="Arial"/>
                </a:rPr>
                <a:t>score</a:t>
              </a:r>
              <a:endParaRPr sz="2450" dirty="0">
                <a:solidFill>
                  <a:prstClr val="black"/>
                </a:solidFill>
                <a:latin typeface="Inter" panose="020B0604020202020204"/>
                <a:cs typeface="Arial"/>
              </a:endParaRPr>
            </a:p>
          </p:txBody>
        </p:sp>
        <p:pic>
          <p:nvPicPr>
            <p:cNvPr id="192" name="Graphic 191">
              <a:extLst>
                <a:ext uri="{FF2B5EF4-FFF2-40B4-BE49-F238E27FC236}">
                  <a16:creationId xmlns:a16="http://schemas.microsoft.com/office/drawing/2014/main" id="{AFBD1543-942E-4FD8-B8C9-76E765CAA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30483" y="7760036"/>
              <a:ext cx="3484866" cy="2487387"/>
            </a:xfrm>
            <a:prstGeom prst="rect">
              <a:avLst/>
            </a:prstGeom>
          </p:spPr>
        </p:pic>
        <p:pic>
          <p:nvPicPr>
            <p:cNvPr id="193" name="Graphic 192">
              <a:extLst>
                <a:ext uri="{FF2B5EF4-FFF2-40B4-BE49-F238E27FC236}">
                  <a16:creationId xmlns:a16="http://schemas.microsoft.com/office/drawing/2014/main" id="{473603D3-293D-464B-AA43-893EA873D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35668" y="7765414"/>
              <a:ext cx="4912235" cy="2507287"/>
            </a:xfrm>
            <a:prstGeom prst="rect">
              <a:avLst/>
            </a:prstGeom>
          </p:spPr>
        </p:pic>
      </p:grpSp>
      <p:sp>
        <p:nvSpPr>
          <p:cNvPr id="208" name="object 2">
            <a:extLst>
              <a:ext uri="{FF2B5EF4-FFF2-40B4-BE49-F238E27FC236}">
                <a16:creationId xmlns:a16="http://schemas.microsoft.com/office/drawing/2014/main" id="{2C760043-1EC6-4529-907E-62195B010179}"/>
              </a:ext>
            </a:extLst>
          </p:cNvPr>
          <p:cNvSpPr/>
          <p:nvPr/>
        </p:nvSpPr>
        <p:spPr>
          <a:xfrm>
            <a:off x="628903" y="1557622"/>
            <a:ext cx="6258120" cy="2071225"/>
          </a:xfrm>
          <a:custGeom>
            <a:avLst/>
            <a:gdLst/>
            <a:ahLst/>
            <a:cxnLst/>
            <a:rect l="l" t="t" r="r" b="b"/>
            <a:pathLst>
              <a:path w="6258559" h="2071370">
                <a:moveTo>
                  <a:pt x="6151339" y="0"/>
                </a:moveTo>
                <a:lnTo>
                  <a:pt x="93720" y="793"/>
                </a:lnTo>
                <a:lnTo>
                  <a:pt x="53755" y="14084"/>
                </a:lnTo>
                <a:lnTo>
                  <a:pt x="22632" y="41050"/>
                </a:lnTo>
                <a:lnTo>
                  <a:pt x="3882" y="78164"/>
                </a:lnTo>
                <a:lnTo>
                  <a:pt x="0" y="106803"/>
                </a:lnTo>
                <a:lnTo>
                  <a:pt x="793" y="1977291"/>
                </a:lnTo>
                <a:lnTo>
                  <a:pt x="14086" y="2017255"/>
                </a:lnTo>
                <a:lnTo>
                  <a:pt x="41055" y="2048378"/>
                </a:lnTo>
                <a:lnTo>
                  <a:pt x="78168" y="2067128"/>
                </a:lnTo>
                <a:lnTo>
                  <a:pt x="106803" y="2071011"/>
                </a:lnTo>
                <a:lnTo>
                  <a:pt x="5539358" y="2071011"/>
                </a:lnTo>
                <a:lnTo>
                  <a:pt x="5598310" y="2068628"/>
                </a:lnTo>
                <a:lnTo>
                  <a:pt x="5655950" y="2061603"/>
                </a:lnTo>
                <a:lnTo>
                  <a:pt x="5712093" y="2050121"/>
                </a:lnTo>
                <a:lnTo>
                  <a:pt x="5766553" y="2034366"/>
                </a:lnTo>
                <a:lnTo>
                  <a:pt x="5819146" y="2014524"/>
                </a:lnTo>
                <a:lnTo>
                  <a:pt x="5869686" y="1990780"/>
                </a:lnTo>
                <a:lnTo>
                  <a:pt x="5917989" y="1963318"/>
                </a:lnTo>
                <a:lnTo>
                  <a:pt x="5963870" y="1932325"/>
                </a:lnTo>
                <a:lnTo>
                  <a:pt x="6007143" y="1897984"/>
                </a:lnTo>
                <a:lnTo>
                  <a:pt x="6047624" y="1860480"/>
                </a:lnTo>
                <a:lnTo>
                  <a:pt x="6085127" y="1819999"/>
                </a:lnTo>
                <a:lnTo>
                  <a:pt x="6119468" y="1776726"/>
                </a:lnTo>
                <a:lnTo>
                  <a:pt x="6150462" y="1730845"/>
                </a:lnTo>
                <a:lnTo>
                  <a:pt x="6177924" y="1682542"/>
                </a:lnTo>
                <a:lnTo>
                  <a:pt x="6201668" y="1632002"/>
                </a:lnTo>
                <a:lnTo>
                  <a:pt x="6221510" y="1579409"/>
                </a:lnTo>
                <a:lnTo>
                  <a:pt x="6237264" y="1524949"/>
                </a:lnTo>
                <a:lnTo>
                  <a:pt x="6248747" y="1468806"/>
                </a:lnTo>
                <a:lnTo>
                  <a:pt x="6255772" y="1411166"/>
                </a:lnTo>
                <a:lnTo>
                  <a:pt x="6258154" y="1352214"/>
                </a:lnTo>
                <a:lnTo>
                  <a:pt x="6257360" y="93708"/>
                </a:lnTo>
                <a:lnTo>
                  <a:pt x="6244064" y="53744"/>
                </a:lnTo>
                <a:lnTo>
                  <a:pt x="6217093" y="22626"/>
                </a:lnTo>
                <a:lnTo>
                  <a:pt x="6179977" y="3881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pPr defTabSz="914387">
              <a:defRPr/>
            </a:pPr>
            <a:endParaRPr sz="1801">
              <a:solidFill>
                <a:prstClr val="black"/>
              </a:solidFill>
              <a:latin typeface="Inter" panose="020B0604020202020204"/>
            </a:endParaRPr>
          </a:p>
        </p:txBody>
      </p:sp>
      <p:sp>
        <p:nvSpPr>
          <p:cNvPr id="209" name="object 16">
            <a:extLst>
              <a:ext uri="{FF2B5EF4-FFF2-40B4-BE49-F238E27FC236}">
                <a16:creationId xmlns:a16="http://schemas.microsoft.com/office/drawing/2014/main" id="{41941FC9-8DC6-46E0-BD11-DC49AFDF5D21}"/>
              </a:ext>
            </a:extLst>
          </p:cNvPr>
          <p:cNvSpPr txBox="1"/>
          <p:nvPr/>
        </p:nvSpPr>
        <p:spPr>
          <a:xfrm>
            <a:off x="876342" y="1752422"/>
            <a:ext cx="4211659" cy="1309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sz="2309" b="1" spc="11" dirty="0">
                <a:solidFill>
                  <a:srgbClr val="09E1AB"/>
                </a:solidFill>
                <a:latin typeface="Inter" panose="020B0604020202020204"/>
                <a:cs typeface="Arial"/>
              </a:rPr>
              <a:t>THE</a:t>
            </a:r>
            <a:r>
              <a:rPr sz="2309" b="1" spc="5" dirty="0">
                <a:solidFill>
                  <a:srgbClr val="09E1AB"/>
                </a:solidFill>
                <a:latin typeface="Inter" panose="020B0604020202020204"/>
                <a:cs typeface="Arial"/>
              </a:rPr>
              <a:t> CUS</a:t>
            </a:r>
            <a:r>
              <a:rPr sz="2309" b="1" spc="-31" dirty="0">
                <a:solidFill>
                  <a:srgbClr val="09E1AB"/>
                </a:solidFill>
                <a:latin typeface="Inter" panose="020B0604020202020204"/>
                <a:cs typeface="Arial"/>
              </a:rPr>
              <a:t>T</a:t>
            </a:r>
            <a:r>
              <a:rPr sz="2309" b="1" spc="11" dirty="0">
                <a:solidFill>
                  <a:srgbClr val="09E1AB"/>
                </a:solidFill>
                <a:latin typeface="Inter" panose="020B0604020202020204"/>
                <a:cs typeface="Arial"/>
              </a:rPr>
              <a:t>OMER</a:t>
            </a:r>
            <a:endParaRPr lang="en-US" sz="2309" b="1" spc="11" dirty="0">
              <a:solidFill>
                <a:srgbClr val="09E1AB"/>
              </a:solidFill>
              <a:latin typeface="Inter" panose="020B0604020202020204"/>
              <a:cs typeface="Arial"/>
            </a:endParaRPr>
          </a:p>
          <a:p>
            <a:pPr marL="12700" defTabSz="914387">
              <a:defRPr/>
            </a:pPr>
            <a:endParaRPr sz="1949" dirty="0">
              <a:solidFill>
                <a:prstClr val="black"/>
              </a:solidFill>
              <a:latin typeface="Inter" panose="020B0604020202020204"/>
              <a:cs typeface="Arial"/>
            </a:endParaRPr>
          </a:p>
          <a:p>
            <a:pPr marL="532759" marR="5081" indent="-342896" defTabSz="914387">
              <a:lnSpc>
                <a:spcPts val="2180"/>
              </a:lnSpc>
              <a:spcBef>
                <a:spcPts val="716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An</a:t>
            </a:r>
            <a:r>
              <a:rPr sz="1978" spc="-107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American</a:t>
            </a:r>
            <a:r>
              <a:rPr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multinational bank and</a:t>
            </a:r>
            <a:r>
              <a:rPr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financial</a:t>
            </a:r>
            <a:r>
              <a:rPr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services </a:t>
            </a:r>
            <a:r>
              <a:rPr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company</a:t>
            </a:r>
            <a:endParaRPr sz="1978" dirty="0">
              <a:solidFill>
                <a:prstClr val="black"/>
              </a:solidFill>
              <a:latin typeface="Inter" panose="020B0604020202020204"/>
              <a:cs typeface="Arial"/>
            </a:endParaRPr>
          </a:p>
        </p:txBody>
      </p:sp>
      <p:sp>
        <p:nvSpPr>
          <p:cNvPr id="210" name="object 4">
            <a:extLst>
              <a:ext uri="{FF2B5EF4-FFF2-40B4-BE49-F238E27FC236}">
                <a16:creationId xmlns:a16="http://schemas.microsoft.com/office/drawing/2014/main" id="{2F0D7835-90DC-4B1D-B483-7BD7AA64A3EB}"/>
              </a:ext>
            </a:extLst>
          </p:cNvPr>
          <p:cNvSpPr/>
          <p:nvPr/>
        </p:nvSpPr>
        <p:spPr>
          <a:xfrm>
            <a:off x="7582073" y="1557622"/>
            <a:ext cx="6258120" cy="2071225"/>
          </a:xfrm>
          <a:custGeom>
            <a:avLst/>
            <a:gdLst/>
            <a:ahLst/>
            <a:cxnLst/>
            <a:rect l="l" t="t" r="r" b="b"/>
            <a:pathLst>
              <a:path w="6258559" h="2071370">
                <a:moveTo>
                  <a:pt x="6151339" y="0"/>
                </a:moveTo>
                <a:lnTo>
                  <a:pt x="93720" y="793"/>
                </a:lnTo>
                <a:lnTo>
                  <a:pt x="53755" y="14084"/>
                </a:lnTo>
                <a:lnTo>
                  <a:pt x="22632" y="41050"/>
                </a:lnTo>
                <a:lnTo>
                  <a:pt x="3882" y="78164"/>
                </a:lnTo>
                <a:lnTo>
                  <a:pt x="0" y="106803"/>
                </a:lnTo>
                <a:lnTo>
                  <a:pt x="793" y="1977291"/>
                </a:lnTo>
                <a:lnTo>
                  <a:pt x="14086" y="2017255"/>
                </a:lnTo>
                <a:lnTo>
                  <a:pt x="41055" y="2048378"/>
                </a:lnTo>
                <a:lnTo>
                  <a:pt x="78168" y="2067128"/>
                </a:lnTo>
                <a:lnTo>
                  <a:pt x="106803" y="2071011"/>
                </a:lnTo>
                <a:lnTo>
                  <a:pt x="5539345" y="2071011"/>
                </a:lnTo>
                <a:lnTo>
                  <a:pt x="5598299" y="2068628"/>
                </a:lnTo>
                <a:lnTo>
                  <a:pt x="5655941" y="2061603"/>
                </a:lnTo>
                <a:lnTo>
                  <a:pt x="5712084" y="2050121"/>
                </a:lnTo>
                <a:lnTo>
                  <a:pt x="5766545" y="2034366"/>
                </a:lnTo>
                <a:lnTo>
                  <a:pt x="5819138" y="2014524"/>
                </a:lnTo>
                <a:lnTo>
                  <a:pt x="5869679" y="1990780"/>
                </a:lnTo>
                <a:lnTo>
                  <a:pt x="5917982" y="1963318"/>
                </a:lnTo>
                <a:lnTo>
                  <a:pt x="5963863" y="1932325"/>
                </a:lnTo>
                <a:lnTo>
                  <a:pt x="6007135" y="1897984"/>
                </a:lnTo>
                <a:lnTo>
                  <a:pt x="6047616" y="1860480"/>
                </a:lnTo>
                <a:lnTo>
                  <a:pt x="6085119" y="1819999"/>
                </a:lnTo>
                <a:lnTo>
                  <a:pt x="6119459" y="1776726"/>
                </a:lnTo>
                <a:lnTo>
                  <a:pt x="6150453" y="1730845"/>
                </a:lnTo>
                <a:lnTo>
                  <a:pt x="6177913" y="1682542"/>
                </a:lnTo>
                <a:lnTo>
                  <a:pt x="6201657" y="1632002"/>
                </a:lnTo>
                <a:lnTo>
                  <a:pt x="6221498" y="1579409"/>
                </a:lnTo>
                <a:lnTo>
                  <a:pt x="6237252" y="1524949"/>
                </a:lnTo>
                <a:lnTo>
                  <a:pt x="6248734" y="1468806"/>
                </a:lnTo>
                <a:lnTo>
                  <a:pt x="6255759" y="1411166"/>
                </a:lnTo>
                <a:lnTo>
                  <a:pt x="6258142" y="1352214"/>
                </a:lnTo>
                <a:lnTo>
                  <a:pt x="6257348" y="93717"/>
                </a:lnTo>
                <a:lnTo>
                  <a:pt x="6244055" y="53750"/>
                </a:lnTo>
                <a:lnTo>
                  <a:pt x="6217086" y="22629"/>
                </a:lnTo>
                <a:lnTo>
                  <a:pt x="6179973" y="3881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pPr marL="12700" defTabSz="914387">
              <a:defRPr/>
            </a:pPr>
            <a:endParaRPr lang="en-US" sz="1814" dirty="0">
              <a:solidFill>
                <a:prstClr val="black"/>
              </a:solidFill>
              <a:latin typeface="Inter" panose="020B0604020202020204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DAD7BD-5AF7-43A8-876C-69EEE7C6E33D}"/>
              </a:ext>
            </a:extLst>
          </p:cNvPr>
          <p:cNvSpPr txBox="1"/>
          <p:nvPr/>
        </p:nvSpPr>
        <p:spPr>
          <a:xfrm>
            <a:off x="672693" y="3882070"/>
            <a:ext cx="5635397" cy="2630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defTabSz="914387">
              <a:defRPr/>
            </a:pPr>
            <a:endParaRPr lang="en-US" sz="1814" b="1" spc="5" dirty="0">
              <a:solidFill>
                <a:srgbClr val="09E1AB"/>
              </a:solidFill>
              <a:latin typeface="Inter" panose="020B0604020202020204"/>
              <a:cs typeface="Arial"/>
            </a:endParaRPr>
          </a:p>
          <a:p>
            <a:pPr marL="12700" defTabSz="914387">
              <a:defRPr/>
            </a:pPr>
            <a:r>
              <a:rPr lang="en-US" sz="2309" b="1" spc="5" dirty="0">
                <a:solidFill>
                  <a:srgbClr val="09E1AB"/>
                </a:solidFill>
                <a:latin typeface="Inter" panose="020B0604020202020204"/>
                <a:cs typeface="Arial"/>
              </a:rPr>
              <a:t>CHALLENGE</a:t>
            </a:r>
          </a:p>
          <a:p>
            <a:pPr marL="12700" defTabSz="914387">
              <a:defRPr/>
            </a:pPr>
            <a:endParaRPr lang="en-US" sz="1814" dirty="0">
              <a:solidFill>
                <a:prstClr val="black"/>
              </a:solidFill>
              <a:latin typeface="Inter" panose="020B0604020202020204"/>
              <a:cs typeface="Arial"/>
            </a:endParaRPr>
          </a:p>
          <a:p>
            <a:pPr marL="532759" marR="5081" indent="-342896" algn="just" defTabSz="914387">
              <a:spcBef>
                <a:spcPts val="48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N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o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repeatable an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d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trackable</a:t>
            </a:r>
            <a:r>
              <a:rPr lang="en-US"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method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to assess</a:t>
            </a:r>
            <a:r>
              <a:rPr lang="en-US"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the security of </a:t>
            </a:r>
            <a:r>
              <a:rPr lang="en-US"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business-critical</a:t>
            </a:r>
            <a:r>
              <a:rPr lang="en-US" sz="1978" spc="15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dat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a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enterprise 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storage 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systems</a:t>
            </a:r>
          </a:p>
          <a:p>
            <a:pPr marL="532759" marR="5081" indent="-342896" algn="just" defTabSz="914387">
              <a:spcBef>
                <a:spcPts val="48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Ransomware concern </a:t>
            </a:r>
            <a:endParaRPr lang="en-US" sz="1978" dirty="0">
              <a:solidFill>
                <a:prstClr val="black"/>
              </a:solidFill>
              <a:latin typeface="Inter" panose="020B0604020202020204"/>
              <a:cs typeface="Arial"/>
            </a:endParaRPr>
          </a:p>
          <a:p>
            <a:pPr defTabSz="1507896"/>
            <a:endParaRPr lang="en-IL" sz="1814" dirty="0">
              <a:solidFill>
                <a:srgbClr val="000000"/>
              </a:solidFill>
              <a:latin typeface="Inter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F3EF9-09D5-4A7D-88F1-EB10AEB46FF5}"/>
              </a:ext>
            </a:extLst>
          </p:cNvPr>
          <p:cNvSpPr txBox="1"/>
          <p:nvPr/>
        </p:nvSpPr>
        <p:spPr>
          <a:xfrm>
            <a:off x="7663513" y="1493091"/>
            <a:ext cx="4898430" cy="219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defTabSz="914387">
              <a:defRPr/>
            </a:pPr>
            <a:endParaRPr lang="en-US" sz="1814" b="1" spc="5" dirty="0">
              <a:solidFill>
                <a:srgbClr val="09E1AB"/>
              </a:solidFill>
              <a:latin typeface="Inter" panose="020B0604020202020204"/>
              <a:cs typeface="Arial"/>
            </a:endParaRPr>
          </a:p>
          <a:p>
            <a:pPr marL="12700" defTabSz="914387">
              <a:defRPr/>
            </a:pPr>
            <a:r>
              <a:rPr lang="en-US" sz="2309" b="1" spc="5" dirty="0">
                <a:solidFill>
                  <a:srgbClr val="09E1AB"/>
                </a:solidFill>
                <a:latin typeface="Inter" panose="020B0604020202020204"/>
                <a:cs typeface="Arial"/>
              </a:rPr>
              <a:t>CHALLENG</a:t>
            </a:r>
            <a:r>
              <a:rPr lang="en-US" sz="2309" b="1" spc="11" dirty="0">
                <a:solidFill>
                  <a:srgbClr val="09E1AB"/>
                </a:solidFill>
                <a:latin typeface="Inter" panose="020B0604020202020204"/>
                <a:cs typeface="Arial"/>
              </a:rPr>
              <a:t>E (CONTINUED)</a:t>
            </a:r>
          </a:p>
          <a:p>
            <a:pPr marL="12700" defTabSz="914387">
              <a:defRPr/>
            </a:pPr>
            <a:endParaRPr lang="en-US" sz="1814" b="1" spc="11" dirty="0">
              <a:solidFill>
                <a:srgbClr val="09E1AB"/>
              </a:solidFill>
              <a:latin typeface="Inter" panose="020B0604020202020204"/>
              <a:cs typeface="Arial"/>
            </a:endParaRPr>
          </a:p>
          <a:p>
            <a:pPr marL="355596" indent="-342896" defTabSz="914387"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Manual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analysi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s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spc="-5" dirty="0">
                <a:solidFill>
                  <a:srgbClr val="FFFFFF"/>
                </a:solidFill>
                <a:latin typeface="Inter" panose="020B0604020202020204"/>
                <a:cs typeface="Arial"/>
              </a:rPr>
              <a:t>i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s not feasible</a:t>
            </a:r>
            <a:endParaRPr lang="en-US" sz="1978" b="1" spc="11" dirty="0">
              <a:solidFill>
                <a:srgbClr val="09E1AB"/>
              </a:solidFill>
              <a:latin typeface="Inter" panose="020B0604020202020204"/>
              <a:cs typeface="Arial"/>
            </a:endParaRPr>
          </a:p>
          <a:p>
            <a:pPr marL="355596" indent="-342896" defTabSz="914387"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Failure to 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meet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audito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r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dirty="0">
                <a:solidFill>
                  <a:srgbClr val="FFFFFF"/>
                </a:solidFill>
                <a:latin typeface="Inter" panose="020B0604020202020204"/>
                <a:cs typeface="Arial"/>
              </a:rPr>
              <a:t>deadline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s</a:t>
            </a:r>
            <a:r>
              <a:rPr lang="en-US" sz="1978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978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for remediating the gap</a:t>
            </a:r>
            <a:endParaRPr lang="en-US" sz="1978" dirty="0">
              <a:solidFill>
                <a:prstClr val="black"/>
              </a:solidFill>
              <a:latin typeface="Inter" panose="020B0604020202020204"/>
              <a:cs typeface="Arial"/>
            </a:endParaRPr>
          </a:p>
          <a:p>
            <a:pPr defTabSz="1507896"/>
            <a:endParaRPr lang="en-IL" sz="1814" dirty="0">
              <a:solidFill>
                <a:srgbClr val="000000"/>
              </a:solidFill>
              <a:latin typeface="Inter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D57D6B-462F-400E-9FCB-AAA9A606A21F}"/>
              </a:ext>
            </a:extLst>
          </p:cNvPr>
          <p:cNvSpPr txBox="1"/>
          <p:nvPr/>
        </p:nvSpPr>
        <p:spPr>
          <a:xfrm>
            <a:off x="7663511" y="4163975"/>
            <a:ext cx="5469829" cy="232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defTabSz="914387">
              <a:defRPr/>
            </a:pPr>
            <a:r>
              <a:rPr lang="en-US" sz="2309" b="1" spc="11" dirty="0">
                <a:solidFill>
                  <a:srgbClr val="09E1AB"/>
                </a:solidFill>
                <a:latin typeface="Inter" panose="020B0604020202020204"/>
                <a:cs typeface="Arial"/>
              </a:rPr>
              <a:t>SOLUTION</a:t>
            </a:r>
            <a:r>
              <a:rPr lang="en-US" sz="2309" b="1" spc="5" dirty="0">
                <a:solidFill>
                  <a:srgbClr val="09E1AB"/>
                </a:solidFill>
                <a:latin typeface="Inter" panose="020B0604020202020204"/>
                <a:cs typeface="Arial"/>
              </a:rPr>
              <a:t> B</a:t>
            </a:r>
            <a:r>
              <a:rPr lang="en-US" sz="2309" b="1" spc="11" dirty="0">
                <a:solidFill>
                  <a:srgbClr val="09E1AB"/>
                </a:solidFill>
                <a:latin typeface="Inter" panose="020B0604020202020204"/>
                <a:cs typeface="Arial"/>
              </a:rPr>
              <a:t>Y</a:t>
            </a:r>
            <a:r>
              <a:rPr lang="en-US" sz="2309" b="1" spc="-31" dirty="0">
                <a:solidFill>
                  <a:srgbClr val="09E1AB"/>
                </a:solidFill>
                <a:latin typeface="Inter" panose="020B0604020202020204"/>
                <a:cs typeface="Arial"/>
              </a:rPr>
              <a:t> </a:t>
            </a:r>
            <a:r>
              <a:rPr lang="en-US" sz="2309" b="1" spc="5" dirty="0">
                <a:solidFill>
                  <a:srgbClr val="09E1AB"/>
                </a:solidFill>
                <a:latin typeface="Inter" panose="020B0604020202020204"/>
                <a:cs typeface="Arial"/>
              </a:rPr>
              <a:t>CONTINUIT</a:t>
            </a:r>
            <a:r>
              <a:rPr lang="en-US" sz="2309" b="1" spc="11" dirty="0">
                <a:solidFill>
                  <a:srgbClr val="09E1AB"/>
                </a:solidFill>
                <a:latin typeface="Inter" panose="020B0604020202020204"/>
                <a:cs typeface="Arial"/>
              </a:rPr>
              <a:t>Y</a:t>
            </a:r>
            <a:endParaRPr lang="en-US" sz="2309" b="1" spc="5" dirty="0">
              <a:solidFill>
                <a:srgbClr val="09E1AB"/>
              </a:solidFill>
              <a:latin typeface="Inter" panose="020B0604020202020204"/>
              <a:cs typeface="Arial"/>
            </a:endParaRPr>
          </a:p>
          <a:p>
            <a:pPr marL="12700" defTabSz="914387">
              <a:defRPr/>
            </a:pPr>
            <a:endParaRPr lang="en-US" sz="1814" b="1" spc="5" dirty="0">
              <a:solidFill>
                <a:srgbClr val="09E1AB"/>
              </a:solidFill>
              <a:latin typeface="Inter" panose="020B0604020202020204"/>
              <a:cs typeface="Arial"/>
            </a:endParaRPr>
          </a:p>
          <a:p>
            <a:pPr marL="532759" marR="5081" indent="-342896" defTabSz="914387">
              <a:lnSpc>
                <a:spcPts val="2180"/>
              </a:lnSpc>
              <a:spcBef>
                <a:spcPts val="48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814" dirty="0">
                <a:solidFill>
                  <a:srgbClr val="FFFFFF"/>
                </a:solidFill>
                <a:latin typeface="Inter" panose="020B0604020202020204"/>
                <a:cs typeface="Arial"/>
              </a:rPr>
              <a:t>Continuou</a:t>
            </a:r>
            <a:r>
              <a:rPr lang="en-US" sz="1814" spc="8" dirty="0">
                <a:solidFill>
                  <a:srgbClr val="FFFFFF"/>
                </a:solidFill>
                <a:latin typeface="Inter" panose="020B0604020202020204"/>
                <a:cs typeface="Arial"/>
              </a:rPr>
              <a:t>s</a:t>
            </a:r>
            <a:r>
              <a:rPr lang="en-US" sz="1814" spc="16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814" spc="8" dirty="0">
                <a:solidFill>
                  <a:srgbClr val="FFFFFF"/>
                </a:solidFill>
                <a:latin typeface="Inter" panose="020B0604020202020204"/>
                <a:cs typeface="Arial"/>
              </a:rPr>
              <a:t>scanning an</a:t>
            </a:r>
            <a:r>
              <a:rPr lang="en-US" sz="1814" spc="16" dirty="0">
                <a:solidFill>
                  <a:srgbClr val="FFFFFF"/>
                </a:solidFill>
                <a:latin typeface="Inter" panose="020B0604020202020204"/>
                <a:cs typeface="Arial"/>
              </a:rPr>
              <a:t>d</a:t>
            </a:r>
            <a:r>
              <a:rPr lang="en-US" sz="1814" spc="8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814" dirty="0">
                <a:solidFill>
                  <a:srgbClr val="FFFFFF"/>
                </a:solidFill>
                <a:latin typeface="Inter" panose="020B0604020202020204"/>
                <a:cs typeface="Arial"/>
              </a:rPr>
              <a:t>analysi</a:t>
            </a:r>
            <a:r>
              <a:rPr lang="en-US" sz="1814" spc="8" dirty="0">
                <a:solidFill>
                  <a:srgbClr val="FFFFFF"/>
                </a:solidFill>
                <a:latin typeface="Inter" panose="020B0604020202020204"/>
                <a:cs typeface="Arial"/>
              </a:rPr>
              <a:t>s</a:t>
            </a:r>
            <a:r>
              <a:rPr lang="en-US" sz="1814" spc="16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lang="en-US" sz="1814" spc="8" dirty="0">
                <a:solidFill>
                  <a:srgbClr val="FFFFFF"/>
                </a:solidFill>
                <a:latin typeface="Inter" panose="020B0604020202020204"/>
                <a:cs typeface="Arial"/>
              </a:rPr>
              <a:t>of the bank’s storage and backup systems </a:t>
            </a:r>
            <a:r>
              <a:rPr lang="en-US" sz="1814" dirty="0">
                <a:solidFill>
                  <a:srgbClr val="FFFFFF"/>
                </a:solidFill>
                <a:latin typeface="Inter" panose="020B0604020202020204"/>
                <a:cs typeface="Arial"/>
              </a:rPr>
              <a:t>worldwide</a:t>
            </a:r>
            <a:endParaRPr lang="en-US" sz="1814" dirty="0">
              <a:solidFill>
                <a:prstClr val="black"/>
              </a:solidFill>
              <a:latin typeface="Inter" panose="020B0604020202020204"/>
              <a:cs typeface="Arial"/>
            </a:endParaRPr>
          </a:p>
          <a:p>
            <a:pPr marL="532759" marR="5081" indent="-342896" defTabSz="914387">
              <a:lnSpc>
                <a:spcPts val="2180"/>
              </a:lnSpc>
              <a:spcBef>
                <a:spcPts val="48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814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Automatic detection of security risks</a:t>
            </a:r>
          </a:p>
          <a:p>
            <a:pPr marL="532759" marR="5081" indent="-342896" defTabSz="914387">
              <a:lnSpc>
                <a:spcPts val="2180"/>
              </a:lnSpc>
              <a:spcBef>
                <a:spcPts val="483"/>
              </a:spcBef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1814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Overall </a:t>
            </a:r>
            <a:r>
              <a:rPr lang="en-US" sz="1814" dirty="0">
                <a:solidFill>
                  <a:srgbClr val="FFFFFF"/>
                </a:solidFill>
                <a:latin typeface="Inter" panose="020B0604020202020204"/>
                <a:cs typeface="Arial"/>
              </a:rPr>
              <a:t>healt</a:t>
            </a:r>
            <a:r>
              <a:rPr lang="en-US" sz="1814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h</a:t>
            </a:r>
            <a:r>
              <a:rPr lang="en-US" sz="1814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an</a:t>
            </a:r>
            <a:r>
              <a:rPr lang="en-US" sz="1814" spc="11" dirty="0">
                <a:solidFill>
                  <a:srgbClr val="FFFFFF"/>
                </a:solidFill>
                <a:latin typeface="Inter" panose="020B0604020202020204"/>
                <a:cs typeface="Arial"/>
              </a:rPr>
              <a:t>d</a:t>
            </a:r>
            <a:r>
              <a:rPr lang="en-US" sz="1814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compliance reports</a:t>
            </a:r>
            <a:endParaRPr lang="en-US" sz="1814" dirty="0">
              <a:solidFill>
                <a:prstClr val="black"/>
              </a:solidFill>
              <a:latin typeface="Inter" panose="020B0604020202020204"/>
              <a:cs typeface="Arial"/>
            </a:endParaRPr>
          </a:p>
          <a:p>
            <a:pPr defTabSz="1507896"/>
            <a:endParaRPr lang="en-IL" sz="1814" dirty="0">
              <a:solidFill>
                <a:srgbClr val="000000"/>
              </a:solidFill>
              <a:latin typeface="Inter" panose="020B0604020202020204"/>
            </a:endParaRPr>
          </a:p>
        </p:txBody>
      </p:sp>
      <p:sp>
        <p:nvSpPr>
          <p:cNvPr id="211" name="object 18">
            <a:extLst>
              <a:ext uri="{FF2B5EF4-FFF2-40B4-BE49-F238E27FC236}">
                <a16:creationId xmlns:a16="http://schemas.microsoft.com/office/drawing/2014/main" id="{9B4DB134-6529-42A3-B011-03FA6FD06816}"/>
              </a:ext>
            </a:extLst>
          </p:cNvPr>
          <p:cNvSpPr txBox="1"/>
          <p:nvPr/>
        </p:nvSpPr>
        <p:spPr>
          <a:xfrm>
            <a:off x="16887446" y="6327443"/>
            <a:ext cx="2027716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1" algn="r" defTabSz="1507896">
              <a:lnSpc>
                <a:spcPts val="3536"/>
              </a:lnSpc>
            </a:pPr>
            <a:r>
              <a:rPr sz="2950" b="1" spc="31" dirty="0">
                <a:solidFill>
                  <a:srgbClr val="FFFFFF"/>
                </a:solidFill>
                <a:latin typeface="Inter" panose="020B0604020202020204"/>
                <a:cs typeface="Arial"/>
              </a:rPr>
              <a:t>C</a:t>
            </a:r>
            <a:r>
              <a:rPr sz="2950" b="1" spc="40" dirty="0">
                <a:solidFill>
                  <a:srgbClr val="FFFFFF"/>
                </a:solidFill>
                <a:latin typeface="Inter" panose="020B0604020202020204"/>
                <a:cs typeface="Arial"/>
              </a:rPr>
              <a:t>r</a:t>
            </a:r>
            <a:r>
              <a:rPr sz="2950" b="1" spc="-25" dirty="0">
                <a:solidFill>
                  <a:srgbClr val="FFFFFF"/>
                </a:solidFill>
                <a:latin typeface="Inter" panose="020B0604020202020204"/>
                <a:cs typeface="Arial"/>
              </a:rPr>
              <a:t>iti</a:t>
            </a:r>
            <a:r>
              <a:rPr sz="2950" b="1" spc="-35" dirty="0">
                <a:solidFill>
                  <a:srgbClr val="FFFFFF"/>
                </a:solidFill>
                <a:latin typeface="Inter" panose="020B0604020202020204"/>
                <a:cs typeface="Arial"/>
              </a:rPr>
              <a:t>c</a:t>
            </a:r>
            <a:r>
              <a:rPr sz="2950" b="1" spc="-15" dirty="0">
                <a:solidFill>
                  <a:srgbClr val="FFFFFF"/>
                </a:solidFill>
                <a:latin typeface="Inter" panose="020B0604020202020204"/>
                <a:cs typeface="Arial"/>
              </a:rPr>
              <a:t>a</a:t>
            </a:r>
            <a:r>
              <a:rPr sz="2950" b="1" dirty="0">
                <a:solidFill>
                  <a:srgbClr val="FFFFFF"/>
                </a:solidFill>
                <a:latin typeface="Inter" panose="020B0604020202020204"/>
                <a:cs typeface="Arial"/>
              </a:rPr>
              <a:t>l</a:t>
            </a:r>
            <a:r>
              <a:rPr sz="2950" b="1" spc="5" dirty="0">
                <a:solidFill>
                  <a:srgbClr val="FFFFFF"/>
                </a:solidFill>
                <a:latin typeface="Inter" panose="020B0604020202020204"/>
                <a:cs typeface="Arial"/>
              </a:rPr>
              <a:t> </a:t>
            </a:r>
            <a:r>
              <a:rPr sz="2950" b="1" spc="35" dirty="0">
                <a:solidFill>
                  <a:srgbClr val="FFFFFF"/>
                </a:solidFill>
                <a:latin typeface="Inter" panose="020B0604020202020204"/>
                <a:cs typeface="Arial"/>
              </a:rPr>
              <a:t>1</a:t>
            </a:r>
            <a:r>
              <a:rPr sz="2950" b="1" dirty="0">
                <a:solidFill>
                  <a:srgbClr val="FFFFFF"/>
                </a:solidFill>
                <a:latin typeface="Inter" panose="020B0604020202020204"/>
                <a:cs typeface="Arial"/>
              </a:rPr>
              <a:t>4</a:t>
            </a:r>
            <a:endParaRPr sz="2950" dirty="0">
              <a:solidFill>
                <a:prstClr val="black"/>
              </a:solidFill>
              <a:latin typeface="Inter" panose="020B0604020202020204"/>
              <a:cs typeface="Arial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764DCA2-FEAA-4ECE-94E7-86639756A59F}"/>
              </a:ext>
            </a:extLst>
          </p:cNvPr>
          <p:cNvSpPr txBox="1"/>
          <p:nvPr/>
        </p:nvSpPr>
        <p:spPr>
          <a:xfrm>
            <a:off x="6364788" y="7683439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53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1B5AE584-4893-4F9D-840E-F2DC9FFA19E5}"/>
              </a:ext>
            </a:extLst>
          </p:cNvPr>
          <p:cNvSpPr txBox="1"/>
          <p:nvPr/>
        </p:nvSpPr>
        <p:spPr>
          <a:xfrm>
            <a:off x="7663513" y="8105814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93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AEAA516-B4DF-4951-8C65-C1B1E164E510}"/>
              </a:ext>
            </a:extLst>
          </p:cNvPr>
          <p:cNvSpPr txBox="1"/>
          <p:nvPr/>
        </p:nvSpPr>
        <p:spPr>
          <a:xfrm>
            <a:off x="6687546" y="8442953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65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95DA2455-EE0F-40C5-BFBD-C278A1E8BF41}"/>
              </a:ext>
            </a:extLst>
          </p:cNvPr>
          <p:cNvSpPr txBox="1"/>
          <p:nvPr/>
        </p:nvSpPr>
        <p:spPr>
          <a:xfrm>
            <a:off x="4713150" y="8760180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7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01B68A62-E188-4132-B595-8CF055005113}"/>
              </a:ext>
            </a:extLst>
          </p:cNvPr>
          <p:cNvSpPr txBox="1"/>
          <p:nvPr/>
        </p:nvSpPr>
        <p:spPr>
          <a:xfrm>
            <a:off x="7439552" y="9144281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85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800A5BF9-E419-4D1E-8C9E-25F258176AB7}"/>
              </a:ext>
            </a:extLst>
          </p:cNvPr>
          <p:cNvSpPr txBox="1"/>
          <p:nvPr/>
        </p:nvSpPr>
        <p:spPr>
          <a:xfrm>
            <a:off x="5193450" y="9488634"/>
            <a:ext cx="1130856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21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DDB3A378-F322-4158-B991-549066D924D0}"/>
              </a:ext>
            </a:extLst>
          </p:cNvPr>
          <p:cNvSpPr txBox="1"/>
          <p:nvPr/>
        </p:nvSpPr>
        <p:spPr>
          <a:xfrm>
            <a:off x="7591576" y="9829153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88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AD99921-7625-4A0B-BC87-3C06891D3A7A}"/>
              </a:ext>
            </a:extLst>
          </p:cNvPr>
          <p:cNvSpPr txBox="1"/>
          <p:nvPr/>
        </p:nvSpPr>
        <p:spPr>
          <a:xfrm>
            <a:off x="10372010" y="7727071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39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2D25CE6-A6CF-457C-B7A0-77FD06E64BDD}"/>
              </a:ext>
            </a:extLst>
          </p:cNvPr>
          <p:cNvSpPr txBox="1"/>
          <p:nvPr/>
        </p:nvSpPr>
        <p:spPr>
          <a:xfrm>
            <a:off x="12845903" y="8073260"/>
            <a:ext cx="1187319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100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6E0FB8DC-EA8F-4A51-B197-479DB8D1C772}"/>
              </a:ext>
            </a:extLst>
          </p:cNvPr>
          <p:cNvSpPr txBox="1"/>
          <p:nvPr/>
        </p:nvSpPr>
        <p:spPr>
          <a:xfrm>
            <a:off x="9656860" y="8442953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22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DA9D90D4-4F08-46DE-8008-B42E7C551F24}"/>
              </a:ext>
            </a:extLst>
          </p:cNvPr>
          <p:cNvSpPr txBox="1"/>
          <p:nvPr/>
        </p:nvSpPr>
        <p:spPr>
          <a:xfrm>
            <a:off x="11636330" y="8790583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71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DF3D13E8-32ED-4A8B-92D3-BA792AFACD95}"/>
              </a:ext>
            </a:extLst>
          </p:cNvPr>
          <p:cNvSpPr txBox="1"/>
          <p:nvPr/>
        </p:nvSpPr>
        <p:spPr>
          <a:xfrm>
            <a:off x="10890398" y="9153550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52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C1C4C224-550E-49CE-9DDB-50B9E70ABA77}"/>
              </a:ext>
            </a:extLst>
          </p:cNvPr>
          <p:cNvSpPr txBox="1"/>
          <p:nvPr/>
        </p:nvSpPr>
        <p:spPr>
          <a:xfrm>
            <a:off x="12716555" y="9501611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96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C522A30D-65F6-4C03-B522-3DDAC2438CA1}"/>
              </a:ext>
            </a:extLst>
          </p:cNvPr>
          <p:cNvSpPr txBox="1"/>
          <p:nvPr/>
        </p:nvSpPr>
        <p:spPr>
          <a:xfrm>
            <a:off x="10210127" y="9855165"/>
            <a:ext cx="833570" cy="39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96"/>
            <a:r>
              <a:rPr lang="en-IN" sz="1978" b="1" dirty="0">
                <a:solidFill>
                  <a:prstClr val="white">
                    <a:lumMod val="50000"/>
                  </a:prstClr>
                </a:solidFill>
                <a:latin typeface="Inter" panose="020B0604020202020204"/>
              </a:rPr>
              <a:t>35</a:t>
            </a:r>
            <a:endParaRPr lang="en-IN" sz="2968" b="1" dirty="0">
              <a:solidFill>
                <a:prstClr val="white">
                  <a:lumMod val="50000"/>
                </a:prstClr>
              </a:solidFill>
              <a:latin typeface="Inter" panose="020B0604020202020204"/>
            </a:endParaRPr>
          </a:p>
        </p:txBody>
      </p:sp>
      <p:sp>
        <p:nvSpPr>
          <p:cNvPr id="227" name="object 15">
            <a:extLst>
              <a:ext uri="{FF2B5EF4-FFF2-40B4-BE49-F238E27FC236}">
                <a16:creationId xmlns:a16="http://schemas.microsoft.com/office/drawing/2014/main" id="{F57ABC90-6DB7-46FF-B63A-B4A02F8A267C}"/>
              </a:ext>
            </a:extLst>
          </p:cNvPr>
          <p:cNvSpPr/>
          <p:nvPr/>
        </p:nvSpPr>
        <p:spPr>
          <a:xfrm>
            <a:off x="14063379" y="697127"/>
            <a:ext cx="5692681" cy="2593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45"/>
            <a:endParaRPr sz="1801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86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A375BA-90C2-44BD-A83D-EDF51875FBAF}"/>
              </a:ext>
            </a:extLst>
          </p:cNvPr>
          <p:cNvSpPr/>
          <p:nvPr/>
        </p:nvSpPr>
        <p:spPr>
          <a:xfrm>
            <a:off x="-1" y="397"/>
            <a:ext cx="20104101" cy="11308556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4937CC-5974-453C-BCC5-79A66B62AEDF}"/>
              </a:ext>
            </a:extLst>
          </p:cNvPr>
          <p:cNvSpPr txBox="1">
            <a:spLocks/>
          </p:cNvSpPr>
          <p:nvPr/>
        </p:nvSpPr>
        <p:spPr>
          <a:xfrm>
            <a:off x="5557347" y="10481754"/>
            <a:ext cx="8594503" cy="6020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84">
                <a:solidFill>
                  <a:schemeClr val="tx1">
                    <a:tint val="75000"/>
                  </a:schemeClr>
                </a:solidFill>
              </a:rPr>
              <a:t>©2021 – Proprietary and Confidential Information of Continuity Software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2B7F7B-62C0-4942-B0E2-97275FF4B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9" b="6116"/>
          <a:stretch/>
        </p:blipFill>
        <p:spPr>
          <a:xfrm>
            <a:off x="-1" y="-197053"/>
            <a:ext cx="20104101" cy="116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bject 2">
            <a:extLst>
              <a:ext uri="{FF2B5EF4-FFF2-40B4-BE49-F238E27FC236}">
                <a16:creationId xmlns:a16="http://schemas.microsoft.com/office/drawing/2014/main" id="{E4B9435D-B4C7-4BA0-BBC5-415FDBC993BA}"/>
              </a:ext>
            </a:extLst>
          </p:cNvPr>
          <p:cNvSpPr/>
          <p:nvPr/>
        </p:nvSpPr>
        <p:spPr>
          <a:xfrm>
            <a:off x="5783063" y="696607"/>
            <a:ext cx="13974359" cy="259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4">
            <a:extLst>
              <a:ext uri="{FF2B5EF4-FFF2-40B4-BE49-F238E27FC236}">
                <a16:creationId xmlns:a16="http://schemas.microsoft.com/office/drawing/2014/main" id="{80A50F04-15F4-412D-89B0-F4A24E5FAAE2}"/>
              </a:ext>
            </a:extLst>
          </p:cNvPr>
          <p:cNvSpPr/>
          <p:nvPr/>
        </p:nvSpPr>
        <p:spPr>
          <a:xfrm>
            <a:off x="611284" y="1399246"/>
            <a:ext cx="11251259" cy="1067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5">
            <a:extLst>
              <a:ext uri="{FF2B5EF4-FFF2-40B4-BE49-F238E27FC236}">
                <a16:creationId xmlns:a16="http://schemas.microsoft.com/office/drawing/2014/main" id="{AA9777CE-3ED6-49EC-9FE9-561A90D34395}"/>
              </a:ext>
            </a:extLst>
          </p:cNvPr>
          <p:cNvSpPr/>
          <p:nvPr/>
        </p:nvSpPr>
        <p:spPr>
          <a:xfrm>
            <a:off x="611284" y="5096390"/>
            <a:ext cx="11251259" cy="1067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6">
            <a:extLst>
              <a:ext uri="{FF2B5EF4-FFF2-40B4-BE49-F238E27FC236}">
                <a16:creationId xmlns:a16="http://schemas.microsoft.com/office/drawing/2014/main" id="{121692E2-B3FB-4C81-AD97-743369872A2D}"/>
              </a:ext>
            </a:extLst>
          </p:cNvPr>
          <p:cNvSpPr/>
          <p:nvPr/>
        </p:nvSpPr>
        <p:spPr>
          <a:xfrm>
            <a:off x="468108" y="2667564"/>
            <a:ext cx="11392021" cy="1935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7">
            <a:extLst>
              <a:ext uri="{FF2B5EF4-FFF2-40B4-BE49-F238E27FC236}">
                <a16:creationId xmlns:a16="http://schemas.microsoft.com/office/drawing/2014/main" id="{4D6DF74A-AA49-483D-8C34-C29C3151C304}"/>
              </a:ext>
            </a:extLst>
          </p:cNvPr>
          <p:cNvSpPr/>
          <p:nvPr/>
        </p:nvSpPr>
        <p:spPr>
          <a:xfrm>
            <a:off x="612683" y="2750877"/>
            <a:ext cx="11225391" cy="17692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8">
            <a:extLst>
              <a:ext uri="{FF2B5EF4-FFF2-40B4-BE49-F238E27FC236}">
                <a16:creationId xmlns:a16="http://schemas.microsoft.com/office/drawing/2014/main" id="{53373B76-2C55-4FD5-B0FF-472752440A24}"/>
              </a:ext>
            </a:extLst>
          </p:cNvPr>
          <p:cNvSpPr/>
          <p:nvPr/>
        </p:nvSpPr>
        <p:spPr>
          <a:xfrm>
            <a:off x="12184578" y="1372270"/>
            <a:ext cx="3189885" cy="33184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9">
            <a:extLst>
              <a:ext uri="{FF2B5EF4-FFF2-40B4-BE49-F238E27FC236}">
                <a16:creationId xmlns:a16="http://schemas.microsoft.com/office/drawing/2014/main" id="{BD9611B2-E746-44B4-94D5-54D19E5E13BA}"/>
              </a:ext>
            </a:extLst>
          </p:cNvPr>
          <p:cNvSpPr/>
          <p:nvPr/>
        </p:nvSpPr>
        <p:spPr>
          <a:xfrm>
            <a:off x="12349523" y="1467323"/>
            <a:ext cx="2999770" cy="31283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0">
            <a:extLst>
              <a:ext uri="{FF2B5EF4-FFF2-40B4-BE49-F238E27FC236}">
                <a16:creationId xmlns:a16="http://schemas.microsoft.com/office/drawing/2014/main" id="{148AD5C2-6C38-4F26-A625-BD81720198FA}"/>
              </a:ext>
            </a:extLst>
          </p:cNvPr>
          <p:cNvSpPr/>
          <p:nvPr/>
        </p:nvSpPr>
        <p:spPr>
          <a:xfrm>
            <a:off x="468108" y="6366182"/>
            <a:ext cx="11292879" cy="188983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">
            <a:extLst>
              <a:ext uri="{FF2B5EF4-FFF2-40B4-BE49-F238E27FC236}">
                <a16:creationId xmlns:a16="http://schemas.microsoft.com/office/drawing/2014/main" id="{0BCFF58F-BD04-4F07-80EA-5A125AF94163}"/>
              </a:ext>
            </a:extLst>
          </p:cNvPr>
          <p:cNvSpPr/>
          <p:nvPr/>
        </p:nvSpPr>
        <p:spPr>
          <a:xfrm>
            <a:off x="611424" y="6448771"/>
            <a:ext cx="11127698" cy="17246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2">
            <a:extLst>
              <a:ext uri="{FF2B5EF4-FFF2-40B4-BE49-F238E27FC236}">
                <a16:creationId xmlns:a16="http://schemas.microsoft.com/office/drawing/2014/main" id="{9493894A-1BCA-4631-9048-88AB451CEC41}"/>
              </a:ext>
            </a:extLst>
          </p:cNvPr>
          <p:cNvSpPr/>
          <p:nvPr/>
        </p:nvSpPr>
        <p:spPr>
          <a:xfrm>
            <a:off x="11945599" y="6343480"/>
            <a:ext cx="5570837" cy="38654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3">
            <a:extLst>
              <a:ext uri="{FF2B5EF4-FFF2-40B4-BE49-F238E27FC236}">
                <a16:creationId xmlns:a16="http://schemas.microsoft.com/office/drawing/2014/main" id="{315C4572-34BC-4528-BF64-1D59F9E7C5C0}"/>
              </a:ext>
            </a:extLst>
          </p:cNvPr>
          <p:cNvSpPr/>
          <p:nvPr/>
        </p:nvSpPr>
        <p:spPr>
          <a:xfrm>
            <a:off x="12169189" y="6472328"/>
            <a:ext cx="5313138" cy="36077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4">
            <a:extLst>
              <a:ext uri="{FF2B5EF4-FFF2-40B4-BE49-F238E27FC236}">
                <a16:creationId xmlns:a16="http://schemas.microsoft.com/office/drawing/2014/main" id="{E0750F29-A372-49F9-9037-A4792D9E0C1B}"/>
              </a:ext>
            </a:extLst>
          </p:cNvPr>
          <p:cNvSpPr/>
          <p:nvPr/>
        </p:nvSpPr>
        <p:spPr>
          <a:xfrm>
            <a:off x="468108" y="8294887"/>
            <a:ext cx="11292879" cy="18812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5">
            <a:extLst>
              <a:ext uri="{FF2B5EF4-FFF2-40B4-BE49-F238E27FC236}">
                <a16:creationId xmlns:a16="http://schemas.microsoft.com/office/drawing/2014/main" id="{8A52B516-FE0B-4081-AE38-E1B305BD829F}"/>
              </a:ext>
            </a:extLst>
          </p:cNvPr>
          <p:cNvSpPr/>
          <p:nvPr/>
        </p:nvSpPr>
        <p:spPr>
          <a:xfrm>
            <a:off x="628735" y="8387450"/>
            <a:ext cx="11107749" cy="169610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6">
            <a:extLst>
              <a:ext uri="{FF2B5EF4-FFF2-40B4-BE49-F238E27FC236}">
                <a16:creationId xmlns:a16="http://schemas.microsoft.com/office/drawing/2014/main" id="{A4B92BAB-76FD-477E-9C03-EFC6D84BB597}"/>
              </a:ext>
            </a:extLst>
          </p:cNvPr>
          <p:cNvSpPr txBox="1">
            <a:spLocks/>
          </p:cNvSpPr>
          <p:nvPr/>
        </p:nvSpPr>
        <p:spPr>
          <a:xfrm>
            <a:off x="615566" y="438934"/>
            <a:ext cx="1887296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430">
              <a:defRPr/>
            </a:pPr>
            <a:r>
              <a:rPr lang="en-US" sz="4620" kern="0" dirty="0">
                <a:latin typeface="Inter" panose="020B0604020202020204"/>
                <a:ea typeface="Inter-Regular" panose="020B0604020202020204" charset="0"/>
              </a:rPr>
              <a:t>Ransomware</a:t>
            </a:r>
          </a:p>
        </p:txBody>
      </p:sp>
      <p:sp>
        <p:nvSpPr>
          <p:cNvPr id="122" name="object 28">
            <a:extLst>
              <a:ext uri="{FF2B5EF4-FFF2-40B4-BE49-F238E27FC236}">
                <a16:creationId xmlns:a16="http://schemas.microsoft.com/office/drawing/2014/main" id="{609D29D0-679E-41E1-97F5-B963B28D5FA1}"/>
              </a:ext>
            </a:extLst>
          </p:cNvPr>
          <p:cNvSpPr txBox="1"/>
          <p:nvPr/>
        </p:nvSpPr>
        <p:spPr>
          <a:xfrm>
            <a:off x="961484" y="1712867"/>
            <a:ext cx="7498080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Ne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w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ransomwar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e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attack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target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you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NA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devices</a:t>
            </a:r>
            <a:endParaRPr sz="2450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"/>
            </a:endParaRPr>
          </a:p>
        </p:txBody>
      </p:sp>
      <p:sp>
        <p:nvSpPr>
          <p:cNvPr id="123" name="object 29">
            <a:extLst>
              <a:ext uri="{FF2B5EF4-FFF2-40B4-BE49-F238E27FC236}">
                <a16:creationId xmlns:a16="http://schemas.microsoft.com/office/drawing/2014/main" id="{9E08703D-8CE3-4A19-86C7-4C0C12D46299}"/>
              </a:ext>
            </a:extLst>
          </p:cNvPr>
          <p:cNvSpPr txBox="1"/>
          <p:nvPr/>
        </p:nvSpPr>
        <p:spPr>
          <a:xfrm>
            <a:off x="961485" y="5284799"/>
            <a:ext cx="1020318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1">
              <a:lnSpc>
                <a:spcPts val="2570"/>
              </a:lnSpc>
            </a:pP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OCIE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ris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k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alert:“Misconfigure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</a:t>
            </a:r>
            <a:r>
              <a:rPr sz="2450" b="1" spc="20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securit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y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setting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on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storag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e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device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coul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resul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in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unauthorized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acces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to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information”</a:t>
            </a:r>
            <a:endParaRPr sz="2450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99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E7A90F-228E-44D6-B8EC-8DC9C3CE7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496"/>
            <a:ext cx="20104101" cy="113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65FA9BB-E25D-4B8B-80B3-49AED562D5DF}"/>
              </a:ext>
            </a:extLst>
          </p:cNvPr>
          <p:cNvSpPr txBox="1">
            <a:spLocks/>
          </p:cNvSpPr>
          <p:nvPr/>
        </p:nvSpPr>
        <p:spPr>
          <a:xfrm>
            <a:off x="615565" y="613251"/>
            <a:ext cx="18872968" cy="710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430">
              <a:defRPr/>
            </a:pPr>
            <a:r>
              <a:rPr lang="en-US" sz="4620" kern="0" spc="-5" dirty="0">
                <a:solidFill>
                  <a:srgbClr val="FFFFFF"/>
                </a:solidFill>
                <a:latin typeface="Inter"/>
              </a:rPr>
              <a:t>The Gap</a:t>
            </a:r>
            <a:endParaRPr lang="en-US" sz="4620" kern="0" dirty="0">
              <a:solidFill>
                <a:srgbClr val="FFFFFF"/>
              </a:solidFill>
              <a:latin typeface="Inte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1054D5-F8E2-4BB8-9AFF-87908D6D9A1F}"/>
              </a:ext>
            </a:extLst>
          </p:cNvPr>
          <p:cNvGrpSpPr/>
          <p:nvPr/>
        </p:nvGrpSpPr>
        <p:grpSpPr>
          <a:xfrm>
            <a:off x="7761402" y="4049240"/>
            <a:ext cx="5859958" cy="5605101"/>
            <a:chOff x="7078652" y="2352657"/>
            <a:chExt cx="2686491" cy="268649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5438A22-CEDA-4C80-B81D-1551B150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88905" y="2434996"/>
              <a:ext cx="2445437" cy="25423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1F5DAE-0A83-4E1C-A19A-F7CF1122EF70}"/>
                </a:ext>
              </a:extLst>
            </p:cNvPr>
            <p:cNvGrpSpPr/>
            <p:nvPr/>
          </p:nvGrpSpPr>
          <p:grpSpPr>
            <a:xfrm>
              <a:off x="7078652" y="2352657"/>
              <a:ext cx="2686491" cy="2686491"/>
              <a:chOff x="7068378" y="2362931"/>
              <a:chExt cx="2686491" cy="2686491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AF54CF93-B6C5-4539-98C2-6E7AE5F13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6200000">
                <a:off x="7068378" y="2362931"/>
                <a:ext cx="2686491" cy="268649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6A9F86-585F-485E-8E2C-CFFB4E9CF52D}"/>
                  </a:ext>
                </a:extLst>
              </p:cNvPr>
              <p:cNvSpPr txBox="1"/>
              <p:nvPr/>
            </p:nvSpPr>
            <p:spPr>
              <a:xfrm>
                <a:off x="7265632" y="2986318"/>
                <a:ext cx="2268405" cy="1430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30">
                  <a:lnSpc>
                    <a:spcPct val="110000"/>
                  </a:lnSpc>
                  <a:spcBef>
                    <a:spcPts val="300"/>
                  </a:spcBef>
                  <a:spcAft>
                    <a:spcPts val="900"/>
                  </a:spcAft>
                </a:pPr>
                <a:r>
                  <a:rPr lang="en-US" sz="4100" b="1">
                    <a:solidFill>
                      <a:srgbClr val="FFFFFF"/>
                    </a:solidFill>
                    <a:latin typeface="Open Sans" panose="020B0606030504020204"/>
                  </a:rPr>
                  <a:t>Storage &amp; Backup </a:t>
                </a:r>
              </a:p>
              <a:p>
                <a:pPr algn="ctr" defTabSz="914430">
                  <a:lnSpc>
                    <a:spcPct val="110000"/>
                  </a:lnSpc>
                  <a:spcBef>
                    <a:spcPts val="300"/>
                  </a:spcBef>
                  <a:spcAft>
                    <a:spcPts val="900"/>
                  </a:spcAft>
                </a:pPr>
                <a:r>
                  <a:rPr lang="en-US" sz="4100">
                    <a:solidFill>
                      <a:srgbClr val="FFFFFF"/>
                    </a:solidFill>
                    <a:latin typeface="Open Sans" panose="020B0606030504020204"/>
                  </a:rPr>
                  <a:t>The Ultimate Line of Defense Against Cyberattacks</a:t>
                </a:r>
              </a:p>
            </p:txBody>
          </p:sp>
        </p:grpSp>
      </p:grpSp>
      <p:sp>
        <p:nvSpPr>
          <p:cNvPr id="11" name="object 28">
            <a:extLst>
              <a:ext uri="{FF2B5EF4-FFF2-40B4-BE49-F238E27FC236}">
                <a16:creationId xmlns:a16="http://schemas.microsoft.com/office/drawing/2014/main" id="{EE7B1F9D-CFAC-4570-AA55-81137FA312BF}"/>
              </a:ext>
            </a:extLst>
          </p:cNvPr>
          <p:cNvSpPr txBox="1"/>
          <p:nvPr/>
        </p:nvSpPr>
        <p:spPr>
          <a:xfrm>
            <a:off x="11526567" y="7807305"/>
            <a:ext cx="12419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Object Storage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28">
            <a:extLst>
              <a:ext uri="{FF2B5EF4-FFF2-40B4-BE49-F238E27FC236}">
                <a16:creationId xmlns:a16="http://schemas.microsoft.com/office/drawing/2014/main" id="{6BE18994-1925-4B52-A5F0-B81B7CD6DFC3}"/>
              </a:ext>
            </a:extLst>
          </p:cNvPr>
          <p:cNvSpPr txBox="1"/>
          <p:nvPr/>
        </p:nvSpPr>
        <p:spPr>
          <a:xfrm>
            <a:off x="11059521" y="5997974"/>
            <a:ext cx="12419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Block Storage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B2B3049F-D28D-46AF-AF8A-981AF4901CE6}"/>
              </a:ext>
            </a:extLst>
          </p:cNvPr>
          <p:cNvSpPr txBox="1"/>
          <p:nvPr/>
        </p:nvSpPr>
        <p:spPr>
          <a:xfrm>
            <a:off x="8842003" y="9654341"/>
            <a:ext cx="124196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File Storage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28">
            <a:extLst>
              <a:ext uri="{FF2B5EF4-FFF2-40B4-BE49-F238E27FC236}">
                <a16:creationId xmlns:a16="http://schemas.microsoft.com/office/drawing/2014/main" id="{AAB28027-66FD-4B28-83EB-880C4568554B}"/>
              </a:ext>
            </a:extLst>
          </p:cNvPr>
          <p:cNvSpPr txBox="1"/>
          <p:nvPr/>
        </p:nvSpPr>
        <p:spPr>
          <a:xfrm>
            <a:off x="10691381" y="8572318"/>
            <a:ext cx="1600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Data Protection Systems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28">
            <a:extLst>
              <a:ext uri="{FF2B5EF4-FFF2-40B4-BE49-F238E27FC236}">
                <a16:creationId xmlns:a16="http://schemas.microsoft.com/office/drawing/2014/main" id="{C825BD38-2E8A-44AC-AC88-054FF958E5F1}"/>
              </a:ext>
            </a:extLst>
          </p:cNvPr>
          <p:cNvSpPr txBox="1"/>
          <p:nvPr/>
        </p:nvSpPr>
        <p:spPr>
          <a:xfrm>
            <a:off x="10966452" y="6703268"/>
            <a:ext cx="180208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Storage Management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id="{71CFACA4-4C8E-4D96-88C7-8C09B4C97566}"/>
              </a:ext>
            </a:extLst>
          </p:cNvPr>
          <p:cNvSpPr txBox="1"/>
          <p:nvPr/>
        </p:nvSpPr>
        <p:spPr>
          <a:xfrm>
            <a:off x="10588782" y="7289918"/>
            <a:ext cx="111356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Storage Network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28">
            <a:extLst>
              <a:ext uri="{FF2B5EF4-FFF2-40B4-BE49-F238E27FC236}">
                <a16:creationId xmlns:a16="http://schemas.microsoft.com/office/drawing/2014/main" id="{C6A42E76-7A17-4A5B-9D79-86FC1A3DC008}"/>
              </a:ext>
            </a:extLst>
          </p:cNvPr>
          <p:cNvSpPr txBox="1"/>
          <p:nvPr/>
        </p:nvSpPr>
        <p:spPr>
          <a:xfrm>
            <a:off x="8074822" y="8916596"/>
            <a:ext cx="174032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Storage Virtualization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28">
            <a:extLst>
              <a:ext uri="{FF2B5EF4-FFF2-40B4-BE49-F238E27FC236}">
                <a16:creationId xmlns:a16="http://schemas.microsoft.com/office/drawing/2014/main" id="{59289B35-B52A-420F-9D1D-C3CEDA41E8A4}"/>
              </a:ext>
            </a:extLst>
          </p:cNvPr>
          <p:cNvSpPr txBox="1"/>
          <p:nvPr/>
        </p:nvSpPr>
        <p:spPr>
          <a:xfrm>
            <a:off x="9213851" y="7819029"/>
            <a:ext cx="137493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Backup Systems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8">
            <a:extLst>
              <a:ext uri="{FF2B5EF4-FFF2-40B4-BE49-F238E27FC236}">
                <a16:creationId xmlns:a16="http://schemas.microsoft.com/office/drawing/2014/main" id="{EC75BA79-F4CF-42BF-9AFB-FBC35C76644B}"/>
              </a:ext>
            </a:extLst>
          </p:cNvPr>
          <p:cNvSpPr txBox="1"/>
          <p:nvPr/>
        </p:nvSpPr>
        <p:spPr>
          <a:xfrm>
            <a:off x="9972004" y="9247383"/>
            <a:ext cx="1600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Server-Based Storage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8">
            <a:extLst>
              <a:ext uri="{FF2B5EF4-FFF2-40B4-BE49-F238E27FC236}">
                <a16:creationId xmlns:a16="http://schemas.microsoft.com/office/drawing/2014/main" id="{02EC2EA3-2137-4D3D-8CF8-FC52DCB8A5AA}"/>
              </a:ext>
            </a:extLst>
          </p:cNvPr>
          <p:cNvSpPr txBox="1"/>
          <p:nvPr/>
        </p:nvSpPr>
        <p:spPr>
          <a:xfrm>
            <a:off x="9055267" y="7390188"/>
            <a:ext cx="205739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SAN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8">
            <a:extLst>
              <a:ext uri="{FF2B5EF4-FFF2-40B4-BE49-F238E27FC236}">
                <a16:creationId xmlns:a16="http://schemas.microsoft.com/office/drawing/2014/main" id="{36B380E0-08AE-45BD-91DC-4FB8272AB3C0}"/>
              </a:ext>
            </a:extLst>
          </p:cNvPr>
          <p:cNvSpPr txBox="1"/>
          <p:nvPr/>
        </p:nvSpPr>
        <p:spPr>
          <a:xfrm>
            <a:off x="9733001" y="6654304"/>
            <a:ext cx="12419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defTabSz="914430"/>
            <a:r>
              <a:rPr lang="en-US" sz="1600" i="1" spc="-5">
                <a:solidFill>
                  <a:srgbClr val="FFFFFF"/>
                </a:solidFill>
                <a:latin typeface="Arial"/>
                <a:cs typeface="Arial"/>
              </a:rPr>
              <a:t>Storage Software</a:t>
            </a:r>
            <a:endParaRPr sz="1600" i="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2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object 16">
            <a:extLst>
              <a:ext uri="{FF2B5EF4-FFF2-40B4-BE49-F238E27FC236}">
                <a16:creationId xmlns:a16="http://schemas.microsoft.com/office/drawing/2014/main" id="{A4B92BAB-76FD-477E-9C03-EFC6D84BB597}"/>
              </a:ext>
            </a:extLst>
          </p:cNvPr>
          <p:cNvSpPr txBox="1">
            <a:spLocks/>
          </p:cNvSpPr>
          <p:nvPr/>
        </p:nvSpPr>
        <p:spPr>
          <a:xfrm>
            <a:off x="870596" y="471521"/>
            <a:ext cx="18871644" cy="710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defTabSz="914387">
              <a:defRPr/>
            </a:pPr>
            <a:r>
              <a:rPr lang="en-US" sz="4617" kern="0" dirty="0">
                <a:latin typeface="Inter" panose="020B0604020202020204"/>
                <a:ea typeface="Inter-Regular" panose="020B0604020202020204" charset="0"/>
              </a:rPr>
              <a:t>Is it time for more Storage &amp; Backup Security? </a:t>
            </a:r>
          </a:p>
        </p:txBody>
      </p:sp>
      <p:sp>
        <p:nvSpPr>
          <p:cNvPr id="122" name="object 28">
            <a:extLst>
              <a:ext uri="{FF2B5EF4-FFF2-40B4-BE49-F238E27FC236}">
                <a16:creationId xmlns:a16="http://schemas.microsoft.com/office/drawing/2014/main" id="{609D29D0-679E-41E1-97F5-B963B28D5FA1}"/>
              </a:ext>
            </a:extLst>
          </p:cNvPr>
          <p:cNvSpPr txBox="1"/>
          <p:nvPr/>
        </p:nvSpPr>
        <p:spPr>
          <a:xfrm>
            <a:off x="962124" y="1713144"/>
            <a:ext cx="7497553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387">
              <a:defRPr/>
            </a:pP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Ne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w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ransomwar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e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attack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target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you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NA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devices</a:t>
            </a:r>
            <a:endParaRPr sz="2450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"/>
            </a:endParaRPr>
          </a:p>
        </p:txBody>
      </p:sp>
      <p:sp>
        <p:nvSpPr>
          <p:cNvPr id="123" name="object 29">
            <a:extLst>
              <a:ext uri="{FF2B5EF4-FFF2-40B4-BE49-F238E27FC236}">
                <a16:creationId xmlns:a16="http://schemas.microsoft.com/office/drawing/2014/main" id="{9E08703D-8CE3-4A19-86C7-4C0C12D46299}"/>
              </a:ext>
            </a:extLst>
          </p:cNvPr>
          <p:cNvSpPr txBox="1"/>
          <p:nvPr/>
        </p:nvSpPr>
        <p:spPr>
          <a:xfrm>
            <a:off x="962125" y="5284826"/>
            <a:ext cx="10202464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1" defTabSz="914387">
              <a:lnSpc>
                <a:spcPts val="2569"/>
              </a:lnSpc>
              <a:defRPr/>
            </a:pP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OCIE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ris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k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alert:“Misconfigure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</a:t>
            </a:r>
            <a:r>
              <a:rPr sz="2450" b="1" spc="20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securit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y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setting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on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a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storag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e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device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coul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d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resul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</a:t>
            </a:r>
            <a:r>
              <a:rPr sz="2450" b="1" spc="1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in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unauthorized</a:t>
            </a:r>
            <a:r>
              <a:rPr sz="2450" b="1" spc="-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acces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s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to</a:t>
            </a:r>
            <a:r>
              <a:rPr sz="2450" b="1" spc="5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 </a:t>
            </a:r>
            <a:r>
              <a:rPr sz="2450" b="1" dirty="0">
                <a:solidFill>
                  <a:srgbClr val="FFFFFF"/>
                </a:solidFill>
                <a:latin typeface="Inter-Regular" panose="020B0604020202020204" charset="0"/>
                <a:ea typeface="Inter-Regular" panose="020B0604020202020204" charset="0"/>
                <a:cs typeface="Arial"/>
              </a:rPr>
              <a:t>information”</a:t>
            </a:r>
            <a:endParaRPr sz="2450" dirty="0">
              <a:solidFill>
                <a:prstClr val="black"/>
              </a:solidFill>
              <a:latin typeface="Inter-Regular" panose="020B0604020202020204" charset="0"/>
              <a:ea typeface="Inter-Regular" panose="020B0604020202020204" charset="0"/>
              <a:cs typeface="Arial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4461744-F740-417D-8E9A-11113BA109B8}"/>
              </a:ext>
            </a:extLst>
          </p:cNvPr>
          <p:cNvGraphicFramePr>
            <a:graphicFrameLocks noGrp="1"/>
          </p:cNvGraphicFramePr>
          <p:nvPr/>
        </p:nvGraphicFramePr>
        <p:xfrm>
          <a:off x="870596" y="1726431"/>
          <a:ext cx="18362913" cy="806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301">
                  <a:extLst>
                    <a:ext uri="{9D8B030D-6E8A-4147-A177-3AD203B41FA5}">
                      <a16:colId xmlns:a16="http://schemas.microsoft.com/office/drawing/2014/main" val="1080989271"/>
                    </a:ext>
                  </a:extLst>
                </a:gridCol>
                <a:gridCol w="7238493">
                  <a:extLst>
                    <a:ext uri="{9D8B030D-6E8A-4147-A177-3AD203B41FA5}">
                      <a16:colId xmlns:a16="http://schemas.microsoft.com/office/drawing/2014/main" val="3422511466"/>
                    </a:ext>
                  </a:extLst>
                </a:gridCol>
                <a:gridCol w="8267119">
                  <a:extLst>
                    <a:ext uri="{9D8B030D-6E8A-4147-A177-3AD203B41FA5}">
                      <a16:colId xmlns:a16="http://schemas.microsoft.com/office/drawing/2014/main" val="3959123882"/>
                    </a:ext>
                  </a:extLst>
                </a:gridCol>
              </a:tblGrid>
              <a:tr h="1251815">
                <a:tc>
                  <a:txBody>
                    <a:bodyPr/>
                    <a:lstStyle/>
                    <a:p>
                      <a:pPr algn="l" fontAlgn="b"/>
                      <a:endParaRPr lang="en-US" sz="31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Commonly-held Assumption</a:t>
                      </a:r>
                      <a:endParaRPr lang="en-US" sz="31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Reality</a:t>
                      </a:r>
                      <a:endParaRPr lang="en-US" sz="31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3106088029"/>
                  </a:ext>
                </a:extLst>
              </a:tr>
              <a:tr h="1251815"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</a:t>
                      </a:r>
                      <a:endParaRPr lang="en-US" sz="31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is already secured at multiple layers (OS, Database, Network…)</a:t>
                      </a:r>
                      <a:endParaRPr lang="en-US" sz="31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&amp; Backup is where 100% of your data lives!</a:t>
                      </a:r>
                      <a:endParaRPr lang="en-US" sz="31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2273028328"/>
                  </a:ext>
                </a:extLst>
              </a:tr>
              <a:tr h="1251815"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Attack Surface</a:t>
                      </a:r>
                      <a:endParaRPr lang="en-US" sz="31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Small and deep inside the perimeter/datacenter</a:t>
                      </a:r>
                      <a:endParaRPr lang="en-US" sz="31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Large, vulnerable, and reachable</a:t>
                      </a:r>
                      <a:endParaRPr lang="en-US" sz="31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1395849043"/>
                  </a:ext>
                </a:extLst>
              </a:tr>
              <a:tr h="1251815"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Threat Level</a:t>
                      </a:r>
                      <a:endParaRPr lang="en-US" sz="31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Most attacks target users, end-points, servers</a:t>
                      </a:r>
                      <a:endParaRPr lang="en-US" sz="31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Number of attacks on storage is small but growing; however, impact can be devastating</a:t>
                      </a:r>
                      <a:endParaRPr lang="en-US" sz="31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2923234743"/>
                  </a:ext>
                </a:extLst>
              </a:tr>
              <a:tr h="1587798"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b="1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Ransomware</a:t>
                      </a:r>
                      <a:endParaRPr lang="en-US" sz="3100" b="1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Most ransomware encrypts data on end-points/servers; securing storage can't stop that</a:t>
                      </a:r>
                      <a:endParaRPr lang="en-US" sz="31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100" u="none" strike="noStrik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&amp; Backup is the last line of defense against any ransomware attack -- secure data copies &amp; backups essential for recovery!</a:t>
                      </a:r>
                      <a:endParaRPr lang="en-US" sz="3100" b="0" i="0" u="none" strike="noStrike" dirty="0">
                        <a:solidFill>
                          <a:srgbClr val="57585B"/>
                        </a:solidFill>
                        <a:effectLst/>
                        <a:latin typeface="Inter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733955353"/>
                  </a:ext>
                </a:extLst>
              </a:tr>
              <a:tr h="1472462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100" b="1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Existing Tools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1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Lots of tools already in place for vulnerability </a:t>
                      </a:r>
                      <a:r>
                        <a:rPr lang="en-US" sz="3100" b="0" i="0" u="none" strike="noStrike" cap="none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scanning (e.g., </a:t>
                      </a:r>
                      <a:r>
                        <a:rPr lang="en-US" sz="31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Rapid7, Nessus, Qualys)</a:t>
                      </a:r>
                    </a:p>
                  </a:txBody>
                  <a:tcPr marL="9524" marR="9524" marT="9524" marB="0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31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Inter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Existing tools offer almost zero coverage for storage, storage management, and backup</a:t>
                      </a:r>
                    </a:p>
                  </a:txBody>
                  <a:tcPr marL="9524" marR="9524" marT="9524" marB="0"/>
                </a:tc>
                <a:extLst>
                  <a:ext uri="{0D108BD9-81ED-4DB2-BD59-A6C34878D82A}">
                    <a16:rowId xmlns:a16="http://schemas.microsoft.com/office/drawing/2014/main" val="1593502035"/>
                  </a:ext>
                </a:extLst>
              </a:tr>
            </a:tbl>
          </a:graphicData>
        </a:graphic>
      </p:graphicFrame>
      <p:sp>
        <p:nvSpPr>
          <p:cNvPr id="8" name="object 15">
            <a:extLst>
              <a:ext uri="{FF2B5EF4-FFF2-40B4-BE49-F238E27FC236}">
                <a16:creationId xmlns:a16="http://schemas.microsoft.com/office/drawing/2014/main" id="{6D0FC7FC-AB89-4645-8F2A-088C9D3B5676}"/>
              </a:ext>
            </a:extLst>
          </p:cNvPr>
          <p:cNvSpPr/>
          <p:nvPr/>
        </p:nvSpPr>
        <p:spPr>
          <a:xfrm>
            <a:off x="14063379" y="697127"/>
            <a:ext cx="5692681" cy="259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45"/>
            <a:endParaRPr sz="1801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1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7547" y="2882397"/>
            <a:ext cx="8207530" cy="79709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AB75BC-BD58-4126-A7BE-FBE4539EF65D}"/>
              </a:ext>
            </a:extLst>
          </p:cNvPr>
          <p:cNvSpPr txBox="1"/>
          <p:nvPr/>
        </p:nvSpPr>
        <p:spPr>
          <a:xfrm>
            <a:off x="755650" y="420666"/>
            <a:ext cx="18361621" cy="802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defTabSz="914345">
              <a:spcBef>
                <a:spcPts val="200"/>
              </a:spcBef>
              <a:spcAft>
                <a:spcPts val="401"/>
              </a:spcAft>
              <a:defRPr/>
            </a:pPr>
            <a:r>
              <a:rPr lang="en-US" sz="4617" b="1" dirty="0">
                <a:solidFill>
                  <a:srgbClr val="0E1E75"/>
                </a:solidFill>
                <a:latin typeface="Inter" panose="020B0604020202020204"/>
                <a:ea typeface="Inter-Regular" panose="020B0604020202020204" charset="0"/>
                <a:cs typeface="Arial"/>
              </a:rPr>
              <a:t>The Solution – StorageGuard </a:t>
            </a:r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2C673C28-F284-4431-B114-7D9B2AAB626C}"/>
              </a:ext>
            </a:extLst>
          </p:cNvPr>
          <p:cNvSpPr/>
          <p:nvPr/>
        </p:nvSpPr>
        <p:spPr>
          <a:xfrm>
            <a:off x="14063379" y="697127"/>
            <a:ext cx="5692681" cy="259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45"/>
            <a:endParaRPr sz="1801">
              <a:solidFill>
                <a:srgbClr val="000000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0209EB-0C73-4B69-895F-7F0A5EB82F4C}"/>
              </a:ext>
            </a:extLst>
          </p:cNvPr>
          <p:cNvSpPr txBox="1"/>
          <p:nvPr/>
        </p:nvSpPr>
        <p:spPr>
          <a:xfrm>
            <a:off x="7121370" y="3006743"/>
            <a:ext cx="12190285" cy="7821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2" defTabSz="91434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968" b="1" dirty="0">
                <a:solidFill>
                  <a:srgbClr val="57585B"/>
                </a:solidFill>
                <a:latin typeface="Inter"/>
              </a:rPr>
              <a:t>Built-in risk knowledgebase of</a:t>
            </a:r>
            <a:r>
              <a:rPr lang="en-US" sz="2968" dirty="0">
                <a:solidFill>
                  <a:srgbClr val="57585B"/>
                </a:solidFill>
                <a:latin typeface="Inter"/>
              </a:rPr>
              <a:t> </a:t>
            </a:r>
            <a:r>
              <a:rPr lang="en-US" sz="2968" b="1" dirty="0">
                <a:solidFill>
                  <a:srgbClr val="57585B"/>
                </a:solidFill>
                <a:latin typeface="Inter"/>
              </a:rPr>
              <a:t>security configuration best practices</a:t>
            </a:r>
          </a:p>
          <a:p>
            <a:pPr marL="1257226" lvl="1" indent="-342879" defTabSz="914345">
              <a:spcBef>
                <a:spcPts val="600"/>
              </a:spcBef>
              <a:spcAft>
                <a:spcPts val="600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638" dirty="0">
                <a:solidFill>
                  <a:srgbClr val="0E1E75"/>
                </a:solidFill>
                <a:latin typeface="Inter"/>
              </a:rPr>
              <a:t>Vendor best practices, community-driven baseline requirements</a:t>
            </a:r>
          </a:p>
          <a:p>
            <a:pPr marL="1257226" lvl="1" indent="-342879" defTabSz="914345">
              <a:spcBef>
                <a:spcPts val="600"/>
              </a:spcBef>
              <a:spcAft>
                <a:spcPts val="600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638" dirty="0">
                <a:solidFill>
                  <a:srgbClr val="0E1E75"/>
                </a:solidFill>
                <a:latin typeface="Inter"/>
              </a:rPr>
              <a:t>Ransomware protection, vulnerabilities and compliance checks </a:t>
            </a:r>
          </a:p>
          <a:p>
            <a:pPr marL="1257226" lvl="1" indent="-342879" defTabSz="914345">
              <a:spcBef>
                <a:spcPts val="600"/>
              </a:spcBef>
              <a:spcAft>
                <a:spcPts val="600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638" dirty="0">
                <a:solidFill>
                  <a:srgbClr val="0E1E75"/>
                </a:solidFill>
                <a:latin typeface="Inter"/>
              </a:rPr>
              <a:t>Configuration checks for Administrative Access, Authentication, Authorization, Audit Log, Data access, Services and Protocols, Isolation, ISO27001, CIS, NIST and more.			</a:t>
            </a:r>
            <a:endParaRPr lang="en-US" sz="3298" b="1" dirty="0">
              <a:solidFill>
                <a:srgbClr val="0E1E75"/>
              </a:solidFill>
              <a:latin typeface="Inter"/>
            </a:endParaRPr>
          </a:p>
          <a:p>
            <a:pPr marL="457172" defTabSz="914345">
              <a:defRPr/>
            </a:pPr>
            <a:endParaRPr lang="en-US" sz="2968" b="1" dirty="0">
              <a:solidFill>
                <a:srgbClr val="57585B"/>
              </a:solidFill>
              <a:latin typeface="Inter"/>
            </a:endParaRPr>
          </a:p>
          <a:p>
            <a:pPr marL="457172" defTabSz="91434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968" b="1" dirty="0">
                <a:solidFill>
                  <a:srgbClr val="57585B"/>
                </a:solidFill>
                <a:latin typeface="Inter"/>
              </a:rPr>
              <a:t>Focus on converged and storage systems </a:t>
            </a:r>
          </a:p>
          <a:p>
            <a:pPr marL="1257226" lvl="1" indent="-342879" defTabSz="914345">
              <a:spcBef>
                <a:spcPts val="600"/>
              </a:spcBef>
              <a:spcAft>
                <a:spcPts val="600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638" dirty="0">
                <a:solidFill>
                  <a:srgbClr val="0E1E75"/>
                </a:solidFill>
                <a:latin typeface="Inter"/>
              </a:rPr>
              <a:t>Block, object, IP storage, storage network, data protection systems, </a:t>
            </a:r>
          </a:p>
          <a:p>
            <a:pPr marL="1257226" lvl="1" indent="-342879" defTabSz="914345">
              <a:spcBef>
                <a:spcPts val="600"/>
              </a:spcBef>
              <a:spcAft>
                <a:spcPts val="600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638" dirty="0">
                <a:solidFill>
                  <a:srgbClr val="0E1E75"/>
                </a:solidFill>
                <a:latin typeface="Inter"/>
              </a:rPr>
              <a:t>Storage &amp; backup management systems, Virtual SAN, NAS/SAN, file shares and more</a:t>
            </a:r>
          </a:p>
          <a:p>
            <a:pPr marL="914346" lvl="1" defTabSz="914345">
              <a:spcBef>
                <a:spcPts val="600"/>
              </a:spcBef>
              <a:spcAft>
                <a:spcPts val="600"/>
              </a:spcAft>
              <a:buClr>
                <a:srgbClr val="09E1AB"/>
              </a:buClr>
              <a:defRPr/>
            </a:pPr>
            <a:endParaRPr lang="en-US" sz="2309" b="1" dirty="0">
              <a:solidFill>
                <a:srgbClr val="57585B"/>
              </a:solidFill>
              <a:latin typeface="Inter"/>
            </a:endParaRPr>
          </a:p>
          <a:p>
            <a:pPr marL="457172" defTabSz="91434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968" b="1" dirty="0">
                <a:solidFill>
                  <a:srgbClr val="57585B"/>
                </a:solidFill>
                <a:latin typeface="Inter"/>
              </a:rPr>
              <a:t>How it works</a:t>
            </a:r>
          </a:p>
          <a:p>
            <a:pPr marL="1371539" lvl="1" indent="-457194" defTabSz="914345">
              <a:spcBef>
                <a:spcPts val="600"/>
              </a:spcBef>
              <a:spcAft>
                <a:spcPts val="600"/>
              </a:spcAft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r>
              <a:rPr lang="en-US" sz="2640" dirty="0">
                <a:solidFill>
                  <a:srgbClr val="0E1E75"/>
                </a:solidFill>
                <a:latin typeface="Inter" panose="020B0604020202020204"/>
              </a:rPr>
              <a:t>Fast on-prem deployment, agentless scan, zero impact on production</a:t>
            </a:r>
          </a:p>
          <a:p>
            <a:pPr marL="914345" indent="-457172" defTabSz="914345">
              <a:buClr>
                <a:srgbClr val="09E1AB"/>
              </a:buClr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rgbClr val="FFFFFF"/>
              </a:solidFill>
              <a:latin typeface="In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732D1-D96E-42F4-99E6-5BE7C27504DB}"/>
              </a:ext>
            </a:extLst>
          </p:cNvPr>
          <p:cNvSpPr txBox="1"/>
          <p:nvPr/>
        </p:nvSpPr>
        <p:spPr>
          <a:xfrm>
            <a:off x="1171737" y="1687111"/>
            <a:ext cx="18403785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27"/>
            <a:r>
              <a:rPr lang="en-US" sz="3958" b="1" dirty="0">
                <a:solidFill>
                  <a:srgbClr val="57585B"/>
                </a:solidFill>
                <a:latin typeface="Inter-Regular" panose="020B0604020202020204"/>
              </a:rPr>
              <a:t>Validation of security config and (“Security Baselines”) for storage &amp; backup systems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700CFFAE64C4E8366E0EC807CC557" ma:contentTypeVersion="12" ma:contentTypeDescription="Create a new document." ma:contentTypeScope="" ma:versionID="3793679ee07af5dbe44aed06d215f9dd">
  <xsd:schema xmlns:xsd="http://www.w3.org/2001/XMLSchema" xmlns:xs="http://www.w3.org/2001/XMLSchema" xmlns:p="http://schemas.microsoft.com/office/2006/metadata/properties" xmlns:ns2="28b5dd5e-73be-469d-a9c3-a94491ab2abb" xmlns:ns3="7a988adc-0d5a-4fec-be86-a1cf5838276e" targetNamespace="http://schemas.microsoft.com/office/2006/metadata/properties" ma:root="true" ma:fieldsID="b77d339ea449b9aa468bb0a958d0314e" ns2:_="" ns3:_="">
    <xsd:import namespace="28b5dd5e-73be-469d-a9c3-a94491ab2abb"/>
    <xsd:import namespace="7a988adc-0d5a-4fec-be86-a1cf583827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5dd5e-73be-469d-a9c3-a94491ab2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88adc-0d5a-4fec-be86-a1cf5838276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988adc-0d5a-4fec-be86-a1cf5838276e">
      <UserInfo>
        <DisplayName>Gil Hecht</DisplayName>
        <AccountId>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941F9E2-F339-48E6-8D0A-59B64E1791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b5dd5e-73be-469d-a9c3-a94491ab2abb"/>
    <ds:schemaRef ds:uri="7a988adc-0d5a-4fec-be86-a1cf583827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C89E50-7929-4093-9BF7-5BAB0128E8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E22216-166D-4585-8497-EDFF0597A4E6}">
  <ds:schemaRefs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a988adc-0d5a-4fec-be86-a1cf5838276e"/>
    <ds:schemaRef ds:uri="28b5dd5e-73be-469d-a9c3-a94491ab2ab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10097</TotalTime>
  <Words>1901</Words>
  <Application>Microsoft Office PowerPoint</Application>
  <PresentationFormat>Custom</PresentationFormat>
  <Paragraphs>475</Paragraphs>
  <Slides>28</Slides>
  <Notes>24</Notes>
  <HiddenSlides>6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Arial Black</vt:lpstr>
      <vt:lpstr>Calibri</vt:lpstr>
      <vt:lpstr>Courier New</vt:lpstr>
      <vt:lpstr>Guttman Mantova</vt:lpstr>
      <vt:lpstr>Inter</vt:lpstr>
      <vt:lpstr>Inter-Regular</vt:lpstr>
      <vt:lpstr>Khand</vt:lpstr>
      <vt:lpstr>Open Sans</vt:lpstr>
      <vt:lpstr>Open Sans Light</vt:lpstr>
      <vt:lpstr>Wingdings</vt:lpstr>
      <vt:lpstr>Office Theme</vt:lpstr>
      <vt:lpstr>Simple Light</vt:lpstr>
      <vt:lpstr>2_Simple Light</vt:lpstr>
      <vt:lpstr>3_Simple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Continuity Software DSA Product_V1</dc:title>
  <dc:creator>Doron Youngerwood</dc:creator>
  <cp:lastModifiedBy>Jasmin Hami</cp:lastModifiedBy>
  <cp:revision>56</cp:revision>
  <dcterms:created xsi:type="dcterms:W3CDTF">2021-07-19T17:19:25Z</dcterms:created>
  <dcterms:modified xsi:type="dcterms:W3CDTF">2022-07-15T08:41:04Z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2021-07-19T00:00:00Z</vt:filetime>
  </property>
  <property fmtid="{D5CDD505-2E9C-101B-9397-08002B2CF9AE}" pid="3" name="LastSaved">
    <vt:filetime>2021-07-19T00:00:00Z</vt:filetime>
  </property>
  <property fmtid="{D5CDD505-2E9C-101B-9397-08002B2CF9AE}" pid="4" name="ContentTypeId">
    <vt:lpwstr>0x010100458700CFFAE64C4E8366E0EC807CC557</vt:lpwstr>
  </property>
</Properties>
</file>