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6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1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4" r:id="rId4"/>
    <p:sldMasterId id="2147483691" r:id="rId5"/>
  </p:sldMasterIdLst>
  <p:notesMasterIdLst>
    <p:notesMasterId r:id="rId26"/>
  </p:notesMasterIdLst>
  <p:sldIdLst>
    <p:sldId id="273" r:id="rId6"/>
    <p:sldId id="1313" r:id="rId7"/>
    <p:sldId id="274" r:id="rId8"/>
    <p:sldId id="1333" r:id="rId9"/>
    <p:sldId id="1309" r:id="rId10"/>
    <p:sldId id="1302" r:id="rId11"/>
    <p:sldId id="1308" r:id="rId12"/>
    <p:sldId id="1323" r:id="rId13"/>
    <p:sldId id="1365" r:id="rId14"/>
    <p:sldId id="263" r:id="rId15"/>
    <p:sldId id="1357" r:id="rId16"/>
    <p:sldId id="1366" r:id="rId17"/>
    <p:sldId id="1367" r:id="rId18"/>
    <p:sldId id="1136" r:id="rId19"/>
    <p:sldId id="1137" r:id="rId20"/>
    <p:sldId id="1319" r:id="rId21"/>
    <p:sldId id="1317" r:id="rId22"/>
    <p:sldId id="1358" r:id="rId23"/>
    <p:sldId id="271" r:id="rId24"/>
    <p:sldId id="257" r:id="rId25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8493D-716B-4EE6-B42F-2DACBF1B42AE}" v="1" dt="2021-10-20T08:53:32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ustomXml" Target="../customXml/item2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Hami" userId="ff046a27-5c2d-419c-986f-e5d7b1e85de3" providerId="ADAL" clId="{2C28493D-716B-4EE6-B42F-2DACBF1B42AE}"/>
    <pc:docChg chg="custSel delSld modSld sldOrd">
      <pc:chgData name="Jasmin Hami" userId="ff046a27-5c2d-419c-986f-e5d7b1e85de3" providerId="ADAL" clId="{2C28493D-716B-4EE6-B42F-2DACBF1B42AE}" dt="2021-10-20T08:55:47.046" v="22" actId="6549"/>
      <pc:docMkLst>
        <pc:docMk/>
      </pc:docMkLst>
      <pc:sldChg chg="modNotesTx">
        <pc:chgData name="Jasmin Hami" userId="ff046a27-5c2d-419c-986f-e5d7b1e85de3" providerId="ADAL" clId="{2C28493D-716B-4EE6-B42F-2DACBF1B42AE}" dt="2021-10-20T08:54:36.441" v="13" actId="6549"/>
        <pc:sldMkLst>
          <pc:docMk/>
          <pc:sldMk cId="0" sldId="271"/>
        </pc:sldMkLst>
      </pc:sldChg>
      <pc:sldChg chg="modNotesTx">
        <pc:chgData name="Jasmin Hami" userId="ff046a27-5c2d-419c-986f-e5d7b1e85de3" providerId="ADAL" clId="{2C28493D-716B-4EE6-B42F-2DACBF1B42AE}" dt="2021-10-20T08:53:37.108" v="2" actId="6549"/>
        <pc:sldMkLst>
          <pc:docMk/>
          <pc:sldMk cId="0" sldId="273"/>
        </pc:sldMkLst>
      </pc:sldChg>
      <pc:sldChg chg="modNotesTx">
        <pc:chgData name="Jasmin Hami" userId="ff046a27-5c2d-419c-986f-e5d7b1e85de3" providerId="ADAL" clId="{2C28493D-716B-4EE6-B42F-2DACBF1B42AE}" dt="2021-10-20T08:53:44.859" v="3" actId="6549"/>
        <pc:sldMkLst>
          <pc:docMk/>
          <pc:sldMk cId="0" sldId="274"/>
        </pc:sldMkLst>
      </pc:sldChg>
      <pc:sldChg chg="modNotesTx">
        <pc:chgData name="Jasmin Hami" userId="ff046a27-5c2d-419c-986f-e5d7b1e85de3" providerId="ADAL" clId="{2C28493D-716B-4EE6-B42F-2DACBF1B42AE}" dt="2021-10-20T08:54:18.773" v="9" actId="6549"/>
        <pc:sldMkLst>
          <pc:docMk/>
          <pc:sldMk cId="1972506947" sldId="1136"/>
        </pc:sldMkLst>
      </pc:sldChg>
      <pc:sldChg chg="modNotesTx">
        <pc:chgData name="Jasmin Hami" userId="ff046a27-5c2d-419c-986f-e5d7b1e85de3" providerId="ADAL" clId="{2C28493D-716B-4EE6-B42F-2DACBF1B42AE}" dt="2021-10-20T08:54:22.810" v="10" actId="6549"/>
        <pc:sldMkLst>
          <pc:docMk/>
          <pc:sldMk cId="3060425086" sldId="1137"/>
        </pc:sldMkLst>
      </pc:sldChg>
      <pc:sldChg chg="modNotesTx">
        <pc:chgData name="Jasmin Hami" userId="ff046a27-5c2d-419c-986f-e5d7b1e85de3" providerId="ADAL" clId="{2C28493D-716B-4EE6-B42F-2DACBF1B42AE}" dt="2021-10-20T08:53:59.079" v="6" actId="6549"/>
        <pc:sldMkLst>
          <pc:docMk/>
          <pc:sldMk cId="1942793182" sldId="1302"/>
        </pc:sldMkLst>
      </pc:sldChg>
      <pc:sldChg chg="modNotesTx">
        <pc:chgData name="Jasmin Hami" userId="ff046a27-5c2d-419c-986f-e5d7b1e85de3" providerId="ADAL" clId="{2C28493D-716B-4EE6-B42F-2DACBF1B42AE}" dt="2021-10-20T08:54:03.300" v="7" actId="6549"/>
        <pc:sldMkLst>
          <pc:docMk/>
          <pc:sldMk cId="1617104511" sldId="1308"/>
        </pc:sldMkLst>
      </pc:sldChg>
      <pc:sldChg chg="modNotesTx">
        <pc:chgData name="Jasmin Hami" userId="ff046a27-5c2d-419c-986f-e5d7b1e85de3" providerId="ADAL" clId="{2C28493D-716B-4EE6-B42F-2DACBF1B42AE}" dt="2021-10-20T08:53:53.971" v="5" actId="6549"/>
        <pc:sldMkLst>
          <pc:docMk/>
          <pc:sldMk cId="2672990319" sldId="1309"/>
        </pc:sldMkLst>
      </pc:sldChg>
      <pc:sldChg chg="del">
        <pc:chgData name="Jasmin Hami" userId="ff046a27-5c2d-419c-986f-e5d7b1e85de3" providerId="ADAL" clId="{2C28493D-716B-4EE6-B42F-2DACBF1B42AE}" dt="2021-10-20T08:55:30.218" v="21" actId="47"/>
        <pc:sldMkLst>
          <pc:docMk/>
          <pc:sldMk cId="2905962481" sldId="1310"/>
        </pc:sldMkLst>
      </pc:sldChg>
      <pc:sldChg chg="del">
        <pc:chgData name="Jasmin Hami" userId="ff046a27-5c2d-419c-986f-e5d7b1e85de3" providerId="ADAL" clId="{2C28493D-716B-4EE6-B42F-2DACBF1B42AE}" dt="2021-10-20T08:55:28.072" v="19" actId="47"/>
        <pc:sldMkLst>
          <pc:docMk/>
          <pc:sldMk cId="0" sldId="1312"/>
        </pc:sldMkLst>
      </pc:sldChg>
      <pc:sldChg chg="del">
        <pc:chgData name="Jasmin Hami" userId="ff046a27-5c2d-419c-986f-e5d7b1e85de3" providerId="ADAL" clId="{2C28493D-716B-4EE6-B42F-2DACBF1B42AE}" dt="2021-10-20T08:55:29.030" v="20" actId="47"/>
        <pc:sldMkLst>
          <pc:docMk/>
          <pc:sldMk cId="0" sldId="1314"/>
        </pc:sldMkLst>
      </pc:sldChg>
      <pc:sldChg chg="modNotesTx">
        <pc:chgData name="Jasmin Hami" userId="ff046a27-5c2d-419c-986f-e5d7b1e85de3" providerId="ADAL" clId="{2C28493D-716B-4EE6-B42F-2DACBF1B42AE}" dt="2021-10-20T08:54:27.927" v="11" actId="6549"/>
        <pc:sldMkLst>
          <pc:docMk/>
          <pc:sldMk cId="10132629" sldId="1317"/>
        </pc:sldMkLst>
      </pc:sldChg>
      <pc:sldChg chg="modNotes">
        <pc:chgData name="Jasmin Hami" userId="ff046a27-5c2d-419c-986f-e5d7b1e85de3" providerId="ADAL" clId="{2C28493D-716B-4EE6-B42F-2DACBF1B42AE}" dt="2021-10-20T08:53:32.094" v="0" actId="27636"/>
        <pc:sldMkLst>
          <pc:docMk/>
          <pc:sldMk cId="2101274329" sldId="1319"/>
        </pc:sldMkLst>
      </pc:sldChg>
      <pc:sldChg chg="del">
        <pc:chgData name="Jasmin Hami" userId="ff046a27-5c2d-419c-986f-e5d7b1e85de3" providerId="ADAL" clId="{2C28493D-716B-4EE6-B42F-2DACBF1B42AE}" dt="2021-10-20T08:54:40.177" v="14" actId="47"/>
        <pc:sldMkLst>
          <pc:docMk/>
          <pc:sldMk cId="3606825694" sldId="1321"/>
        </pc:sldMkLst>
      </pc:sldChg>
      <pc:sldChg chg="del">
        <pc:chgData name="Jasmin Hami" userId="ff046a27-5c2d-419c-986f-e5d7b1e85de3" providerId="ADAL" clId="{2C28493D-716B-4EE6-B42F-2DACBF1B42AE}" dt="2021-10-20T08:54:42.155" v="15" actId="47"/>
        <pc:sldMkLst>
          <pc:docMk/>
          <pc:sldMk cId="8868967" sldId="1322"/>
        </pc:sldMkLst>
      </pc:sldChg>
      <pc:sldChg chg="ord modNotes">
        <pc:chgData name="Jasmin Hami" userId="ff046a27-5c2d-419c-986f-e5d7b1e85de3" providerId="ADAL" clId="{2C28493D-716B-4EE6-B42F-2DACBF1B42AE}" dt="2021-10-20T08:55:00.528" v="18"/>
        <pc:sldMkLst>
          <pc:docMk/>
          <pc:sldMk cId="448508811" sldId="1323"/>
        </pc:sldMkLst>
      </pc:sldChg>
      <pc:sldChg chg="del">
        <pc:chgData name="Jasmin Hami" userId="ff046a27-5c2d-419c-986f-e5d7b1e85de3" providerId="ADAL" clId="{2C28493D-716B-4EE6-B42F-2DACBF1B42AE}" dt="2021-10-20T08:54:43.409" v="16" actId="47"/>
        <pc:sldMkLst>
          <pc:docMk/>
          <pc:sldMk cId="2383012588" sldId="1324"/>
        </pc:sldMkLst>
      </pc:sldChg>
      <pc:sldChg chg="modNotesTx">
        <pc:chgData name="Jasmin Hami" userId="ff046a27-5c2d-419c-986f-e5d7b1e85de3" providerId="ADAL" clId="{2C28493D-716B-4EE6-B42F-2DACBF1B42AE}" dt="2021-10-20T08:53:49.398" v="4" actId="6549"/>
        <pc:sldMkLst>
          <pc:docMk/>
          <pc:sldMk cId="0" sldId="1333"/>
        </pc:sldMkLst>
      </pc:sldChg>
      <pc:sldChg chg="modNotesTx">
        <pc:chgData name="Jasmin Hami" userId="ff046a27-5c2d-419c-986f-e5d7b1e85de3" providerId="ADAL" clId="{2C28493D-716B-4EE6-B42F-2DACBF1B42AE}" dt="2021-10-20T08:54:11.571" v="8" actId="6549"/>
        <pc:sldMkLst>
          <pc:docMk/>
          <pc:sldMk cId="2454922792" sldId="1357"/>
        </pc:sldMkLst>
      </pc:sldChg>
      <pc:sldChg chg="modNotesTx">
        <pc:chgData name="Jasmin Hami" userId="ff046a27-5c2d-419c-986f-e5d7b1e85de3" providerId="ADAL" clId="{2C28493D-716B-4EE6-B42F-2DACBF1B42AE}" dt="2021-10-20T08:54:31.688" v="12" actId="6549"/>
        <pc:sldMkLst>
          <pc:docMk/>
          <pc:sldMk cId="0" sldId="1358"/>
        </pc:sldMkLst>
      </pc:sldChg>
      <pc:sldChg chg="modNotesTx">
        <pc:chgData name="Jasmin Hami" userId="ff046a27-5c2d-419c-986f-e5d7b1e85de3" providerId="ADAL" clId="{2C28493D-716B-4EE6-B42F-2DACBF1B42AE}" dt="2021-10-20T08:55:47.046" v="22" actId="6549"/>
        <pc:sldMkLst>
          <pc:docMk/>
          <pc:sldMk cId="2211564045" sldId="1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B181E-9800-4E57-A3CC-6F06623B4FEE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6B7B-288D-451A-A8F8-E135BC1D462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6912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0a74b98f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0a74b98f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5290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257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89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EA6B5-8864-4413-B7E7-779FC8066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50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EA6B5-8864-4413-B7E7-779FC8066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02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798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EA6B5-8864-4413-B7E7-779FC8066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16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0a74b98f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0a74b98f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0a74b98f8_3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0a74b98f8_3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a74b98f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0a74b98f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0a74b98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0a74b98f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946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4911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7397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00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8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F6FB5-6423-48B4-9E27-5B3B99C09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38642-174D-4715-B396-B1B204ABE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1D195-48D8-4E05-8812-0C6E9A25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9CA8-4730-497B-B579-833EDF94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8CD39-6F06-4851-A6F5-3D03643E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5755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C7EA-A220-4B05-8854-608EC747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5516E-C39A-4623-9507-AB7EC4812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63016-1FB1-4088-91A8-DECA7357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3765E-D067-4A7D-B2CD-F45924AC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BB3C6-3950-4EB5-960E-C1D35039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8465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D3F89-4DA3-418E-8527-74F48D7DD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CB078-6C02-4F31-993F-ED21AECBD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1F24-1B3C-4F5A-80AD-AD1610F6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4A7D7-8E7B-489C-B9B4-8159FB44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14409-79CC-485A-8744-52D87B50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9369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5009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1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4561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3" lvl="0" indent="-45716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07" lvl="1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0" lvl="2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13" lvl="3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66" lvl="4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20" lvl="5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72" lvl="6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26" lvl="7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979" lvl="8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4689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3" lvl="0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6"/>
            </a:lvl1pPr>
            <a:lvl2pPr marL="1219107" lvl="1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0" lvl="2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3" lvl="3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66" lvl="4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0" lvl="5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72" lvl="6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26" lvl="7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79" lvl="8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3" lvl="0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6"/>
            </a:lvl1pPr>
            <a:lvl2pPr marL="1219107" lvl="1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0" lvl="2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3" lvl="3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66" lvl="4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0" lvl="5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72" lvl="6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26" lvl="7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79" lvl="8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5831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33939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3" lvl="0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07" lvl="1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0" lvl="2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3" lvl="3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66" lvl="4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0" lvl="5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72" lvl="6" indent="-4063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26" lvl="7" indent="-4063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79" lvl="8" indent="-4063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64492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92108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1" tIns="121891" rIns="121891" bIns="1218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4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53" lvl="0" indent="-45716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07" lvl="1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0" lvl="2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13" lvl="3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66" lvl="4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20" lvl="5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72" lvl="6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26" lvl="7" indent="-4233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979" lvl="8" indent="-4233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7290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4C7C-86FE-4B5D-A345-ADBDEB0D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DEDB-BD52-4D00-BBCE-6E7F77FD9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5D948-B5BF-463C-B038-8778BF4D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0402D-FD41-400C-AB58-3AB67653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62505-4573-43E7-B73E-E420B8C8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17198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53" lvl="0" indent="-3047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23557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6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3" lvl="0" indent="-45716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07" lvl="1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0" lvl="2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13" lvl="3" indent="-4233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66" lvl="4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20" lvl="5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72" lvl="6" indent="-4233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26" lvl="7" indent="-4233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979" lvl="8" indent="-4233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0683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94720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35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838200" y="1456079"/>
            <a:ext cx="1432274" cy="4481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3704125" y="1456079"/>
            <a:ext cx="1432274" cy="4481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2269374" y="1456079"/>
            <a:ext cx="1432274" cy="4481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4205" y="6356351"/>
            <a:ext cx="4883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8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 u="none" strike="noStrike" cap="none">
                <a:solidFill>
                  <a:srgbClr val="0E1E75"/>
                </a:solidFill>
                <a:latin typeface="Inter-Regular"/>
                <a:ea typeface="Inter-Regular"/>
                <a:cs typeface="Inter-Regular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rgbClr val="0E1E75"/>
                </a:solidFill>
                <a:latin typeface="Inter"/>
                <a:ea typeface="Inter"/>
                <a:cs typeface="Inter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8926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 dirty="0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600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 algn="ctr">
              <a:lnSpc>
                <a:spcPct val="10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41195" y="634692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rgbClr val="0AE2B5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14692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53332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5"/>
            <a:ext cx="53332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51405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499275" y="6217622"/>
            <a:ext cx="528938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4625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2"/>
            <a:ext cx="37440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0594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1"/>
            <a:ext cx="84904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0389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FDEB-56E0-4662-B5DD-7CE0FD3A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760A2-AC65-4071-8237-5DB8C345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2251A-0A7E-43FF-987F-9062099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2CA30-9F0B-49AF-9AF6-79ABE8EF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D3F5-A480-4128-9C78-1F683556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98942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4"/>
            <a:ext cx="5393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400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>
              <a:buClr>
                <a:srgbClr val="000000"/>
              </a:buClr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2450970"/>
            <a:ext cx="53936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1" y="2481774"/>
            <a:ext cx="51160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8381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60936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6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52381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rgbClr val="0AE2B5"/>
                </a:solidFill>
                <a:latin typeface="Inter" panose="020B0604020202020204" charset="0"/>
                <a:ea typeface="Inter" panose="020B0604020202020204" charset="0"/>
              </a:defRPr>
            </a:lvl1pPr>
            <a:lvl2pPr marL="1219050" lvl="1" indent="-42328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5" lvl="2" indent="-42328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100" lvl="3" indent="-42328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625" lvl="4" indent="-42328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150" lvl="5" indent="-42328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674" lvl="6" indent="-42328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199" lvl="7" indent="-42328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724" lvl="8" indent="-42328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96067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8343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6857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8276" y="2918993"/>
            <a:ext cx="6315446" cy="727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30" b="0" i="0">
                <a:solidFill>
                  <a:schemeClr val="bg1"/>
                </a:solidFill>
                <a:latin typeface="Khand"/>
                <a:cs typeface="Kha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710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305" y="371876"/>
            <a:ext cx="11445388" cy="368562"/>
          </a:xfrm>
        </p:spPr>
        <p:txBody>
          <a:bodyPr lIns="0" tIns="0" rIns="0" bIns="0"/>
          <a:lstStyle>
            <a:lvl1pPr>
              <a:defRPr sz="2395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217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305" y="371876"/>
            <a:ext cx="11445388" cy="368562"/>
          </a:xfrm>
        </p:spPr>
        <p:txBody>
          <a:bodyPr lIns="0" tIns="0" rIns="0" bIns="0"/>
          <a:lstStyle>
            <a:lvl1pPr>
              <a:defRPr sz="2395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868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305" y="371876"/>
            <a:ext cx="11445388" cy="368562"/>
          </a:xfrm>
        </p:spPr>
        <p:txBody>
          <a:bodyPr lIns="0" tIns="0" rIns="0" bIns="0"/>
          <a:lstStyle>
            <a:lvl1pPr>
              <a:defRPr sz="2395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107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76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D64D54-C535-460D-B017-8F409BDF1964}"/>
              </a:ext>
            </a:extLst>
          </p:cNvPr>
          <p:cNvSpPr/>
          <p:nvPr/>
        </p:nvSpPr>
        <p:spPr>
          <a:xfrm>
            <a:off x="9533299" y="6264999"/>
            <a:ext cx="2037030" cy="50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396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3182-6F73-4E2B-A6FF-0A829B56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E546-AB45-4BD6-9808-34641E5B1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12781-A021-4F2A-8937-34E9B3BA1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F9134-AC33-4795-A307-ED294A59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E8829-7E82-44C5-9EE4-B2210AD8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6B78F-A63E-441B-A81E-63845CAE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8766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 u="none" strike="noStrike" cap="none">
                <a:solidFill>
                  <a:srgbClr val="0E1E75"/>
                </a:solidFill>
                <a:latin typeface="Inter-Regular"/>
                <a:ea typeface="Inter-Regular"/>
                <a:cs typeface="Inter-Regular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rgbClr val="0E1E75"/>
                </a:solidFill>
                <a:latin typeface="Inter"/>
                <a:ea typeface="Inter"/>
                <a:cs typeface="Inter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19277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499275" y="6217623"/>
            <a:ext cx="528937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8629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2"/>
            <a:ext cx="37440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26104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63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933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9448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1" tIns="121891" rIns="121891" bIns="1218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400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>
              <a:buClr>
                <a:srgbClr val="000000"/>
              </a:buClr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2450970"/>
            <a:ext cx="53936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1" y="2481775"/>
            <a:ext cx="51160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70922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9"/>
            <a:ext cx="79984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1333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51448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9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52389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rgbClr val="0AE2B5"/>
                </a:solidFill>
                <a:latin typeface="Inter" panose="020B0604020202020204" charset="0"/>
                <a:ea typeface="Inter" panose="020B0604020202020204" charset="0"/>
              </a:defRPr>
            </a:lvl1pPr>
            <a:lvl2pPr marL="1219113" lvl="1" indent="-42330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9" lvl="2" indent="-42330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26" lvl="3" indent="-42330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83" lvl="4" indent="-42330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39" lvl="5" indent="-42330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95" lvl="6" indent="-42330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52" lvl="7" indent="-42330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009" lvl="8" indent="-42330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40945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47887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636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358539"/>
            <a:ext cx="10515599" cy="15390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D01CD-FD78-4874-824B-4DEF4056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2018 – Proprietary and Confidential Information of Continuity Software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A4A38-945D-43D6-B304-CB814EF6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838201" y="1128781"/>
            <a:ext cx="1432275" cy="44819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3704126" y="1128781"/>
            <a:ext cx="1432275" cy="44819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2269373" y="1128781"/>
            <a:ext cx="1432275" cy="44819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</p:spTree>
    <p:extLst>
      <p:ext uri="{BB962C8B-B14F-4D97-AF65-F5344CB8AC3E}">
        <p14:creationId xmlns:p14="http://schemas.microsoft.com/office/powerpoint/2010/main" val="28720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D3F1-327D-46BA-8B38-8C745C04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13B03-A15A-4045-AB80-17FAA50E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671589"/>
            <a:ext cx="10515600" cy="5539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BB5A2B-B347-499C-9788-5C1C96CB7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4206" y="6356352"/>
            <a:ext cx="4883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C4A342-1EFD-4C8F-9CFE-FC85AB99A09B}"/>
              </a:ext>
            </a:extLst>
          </p:cNvPr>
          <p:cNvGrpSpPr/>
          <p:nvPr/>
        </p:nvGrpSpPr>
        <p:grpSpPr>
          <a:xfrm>
            <a:off x="974006" y="4531151"/>
            <a:ext cx="4298199" cy="44819"/>
            <a:chOff x="974003" y="1456079"/>
            <a:chExt cx="4298199" cy="44818"/>
          </a:xfrm>
        </p:grpSpPr>
        <p:sp>
          <p:nvSpPr>
            <p:cNvPr id="9" name="מלבן 11">
              <a:extLst>
                <a:ext uri="{FF2B5EF4-FFF2-40B4-BE49-F238E27FC236}">
                  <a16:creationId xmlns:a16="http://schemas.microsoft.com/office/drawing/2014/main" id="{A2ED6C85-A35E-46BE-9836-5F35FFCFDAEE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  <p:sp>
          <p:nvSpPr>
            <p:cNvPr id="10" name="מלבן 12">
              <a:extLst>
                <a:ext uri="{FF2B5EF4-FFF2-40B4-BE49-F238E27FC236}">
                  <a16:creationId xmlns:a16="http://schemas.microsoft.com/office/drawing/2014/main" id="{7ACC4579-F78D-4D20-BD1D-21F24A2D6752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  <p:sp>
          <p:nvSpPr>
            <p:cNvPr id="11" name="מלבן 13">
              <a:extLst>
                <a:ext uri="{FF2B5EF4-FFF2-40B4-BE49-F238E27FC236}">
                  <a16:creationId xmlns:a16="http://schemas.microsoft.com/office/drawing/2014/main" id="{8E57D586-110C-43E7-B2D7-AEF0CF64CE8E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FF95E-22F3-491E-AC17-16717EC9C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7BFE-7B63-4428-BFAC-4363EFA2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36EF2-1D16-4903-8D7A-4F24F4A5F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B1ECF-E3C0-4377-BACF-22A099769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39992-EB31-4F48-BA46-8BD520E5C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23E86-E18A-41F5-B174-82103D6AE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C33F62-A3E9-4EA0-B6EE-BBE6CA89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EC5D7-CB9B-440F-A261-051F516E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99599-CF45-434C-BE71-A802CD32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97808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D64D54-C535-460D-B017-8F409BDF1964}"/>
              </a:ext>
            </a:extLst>
          </p:cNvPr>
          <p:cNvSpPr/>
          <p:nvPr/>
        </p:nvSpPr>
        <p:spPr>
          <a:xfrm>
            <a:off x="9533300" y="6264997"/>
            <a:ext cx="2037031" cy="506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1187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0651-7ED6-4904-BAFD-7EDEA9A5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1DA9BC-BEC7-4AC1-AA26-8AAD2112D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4206" y="6356352"/>
            <a:ext cx="4883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5CBC41-AA60-40F0-9180-58BE8CF8D074}"/>
              </a:ext>
            </a:extLst>
          </p:cNvPr>
          <p:cNvGrpSpPr/>
          <p:nvPr/>
        </p:nvGrpSpPr>
        <p:grpSpPr>
          <a:xfrm>
            <a:off x="974006" y="1456080"/>
            <a:ext cx="4298199" cy="44819"/>
            <a:chOff x="974003" y="1456079"/>
            <a:chExt cx="4298199" cy="44818"/>
          </a:xfrm>
        </p:grpSpPr>
        <p:sp>
          <p:nvSpPr>
            <p:cNvPr id="49" name="מלבן 11">
              <a:extLst>
                <a:ext uri="{FF2B5EF4-FFF2-40B4-BE49-F238E27FC236}">
                  <a16:creationId xmlns:a16="http://schemas.microsoft.com/office/drawing/2014/main" id="{3C4BAF6E-44A5-46B7-A961-7364E1B69C05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  <p:sp>
          <p:nvSpPr>
            <p:cNvPr id="50" name="מלבן 12">
              <a:extLst>
                <a:ext uri="{FF2B5EF4-FFF2-40B4-BE49-F238E27FC236}">
                  <a16:creationId xmlns:a16="http://schemas.microsoft.com/office/drawing/2014/main" id="{2E2305D9-B84C-49C1-BA22-F1CD726527F1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  <p:sp>
          <p:nvSpPr>
            <p:cNvPr id="51" name="מלבן 13">
              <a:extLst>
                <a:ext uri="{FF2B5EF4-FFF2-40B4-BE49-F238E27FC236}">
                  <a16:creationId xmlns:a16="http://schemas.microsoft.com/office/drawing/2014/main" id="{34ABDA24-9F67-4DDA-8213-FA92EFD111AF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1C706-6FC3-4C5E-8D63-D556121FE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66900"/>
            <a:ext cx="10515600" cy="15390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7CCBD-3761-4D67-BC7C-89FCB18B3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73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590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16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838202" y="1456081"/>
            <a:ext cx="1432273" cy="44817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3704127" y="1456081"/>
            <a:ext cx="1432273" cy="44817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2269377" y="1456081"/>
            <a:ext cx="1432273" cy="44817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4207" y="6356352"/>
            <a:ext cx="4883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F4A2-049F-46EE-8F76-1B0ED2CB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645EC-728A-4D4C-AD07-1797D6B5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8661C-8DA8-4D88-B4C2-4EF63288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708D-8D24-49AE-9166-B64B2D1B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1138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B0DA1-C18B-4130-8E6E-A254CE34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5E69AC-317A-44C3-BF73-47436B8E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0805-C3A0-405D-8798-907AD0DA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6764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4C79-49A9-4669-A2E4-3535A25A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CE143-365B-435C-AB14-4033F2CE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87816-7626-4BF4-A7E7-2288A9AF6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18987-21E9-40A6-B9F7-1D2F2366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F78F8-031D-4B66-8693-0C230A96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E263-CD89-41A8-B2CD-E31CC285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0977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2155-42FA-4DEB-856C-67EAB7CA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340B7-7E4D-4742-82A2-F27731DDC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0F45-3EA2-48D1-9C4A-C3BE2F165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36E66-6EDC-43F0-AA91-CD064C5C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9B2B-D108-40CA-8375-4E70A113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A0FA1-AC09-4CDF-B9FC-865F9832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141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B706-5F07-4C0F-9CAA-E3321616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FFE29-0A57-483F-9057-47532E9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CD2C9-5436-41EE-8004-8EC1745A1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E7B61-F241-4A25-946F-CD473FB75695}" type="datetimeFigureOut">
              <a:rPr lang="en-IL" smtClean="0"/>
              <a:t>20/10/2021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C9A-10CB-4406-9E68-22E3C0856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5C3CB-8B3C-443C-A416-52E4426A9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4C9E-5F23-43BB-854A-41D3DC6DD75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722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02285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ctr">
              <a:buClr>
                <a:schemeClr val="dk1"/>
              </a:buClr>
              <a:buSzPts val="5200"/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150000"/>
              </a:lnSpc>
              <a:buSzPts val="1800"/>
              <a:buNone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925159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800" b="0" i="0" u="none" strike="noStrike" cap="none" dirty="0">
          <a:solidFill>
            <a:srgbClr val="0E1E75"/>
          </a:solidFill>
          <a:latin typeface="Inter-Regular"/>
          <a:ea typeface="Inter-Regula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33" b="0" i="0" u="none" strike="noStrike" cap="none" dirty="0">
          <a:solidFill>
            <a:srgbClr val="1F2130"/>
          </a:solidFill>
          <a:latin typeface="Inter"/>
          <a:ea typeface="Inte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305" y="371876"/>
            <a:ext cx="11445388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1" y="1577340"/>
            <a:ext cx="10972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91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ctr">
              <a:buClr>
                <a:schemeClr val="dk1"/>
              </a:buClr>
              <a:buSzPts val="5200"/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9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150000"/>
              </a:lnSpc>
              <a:buSzPts val="1800"/>
              <a:buNone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710952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800" b="0" i="0" u="none" strike="noStrike" cap="none" dirty="0">
          <a:solidFill>
            <a:srgbClr val="0E1E75"/>
          </a:solidFill>
          <a:latin typeface="Inter-Regular"/>
          <a:ea typeface="Inter-Regula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33" b="0" i="0" u="none" strike="noStrike" cap="none" dirty="0">
          <a:solidFill>
            <a:srgbClr val="1F2130"/>
          </a:solidFill>
          <a:latin typeface="Inter"/>
          <a:ea typeface="Inte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jpg"/><Relationship Id="rId3" Type="http://schemas.openxmlformats.org/officeDocument/2006/relationships/image" Target="../media/image11.png"/><Relationship Id="rId21" Type="http://schemas.openxmlformats.org/officeDocument/2006/relationships/image" Target="../media/image29.jp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Relationship Id="rId2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3045" y="2782092"/>
            <a:ext cx="4105912" cy="5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453C3-4815-4675-B03D-155E6773F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99" y="3613831"/>
            <a:ext cx="2372859" cy="542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222" y="1747770"/>
            <a:ext cx="4977403" cy="483395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AB75BC-BD58-4126-A7BE-FBE4539EF65D}"/>
              </a:ext>
            </a:extLst>
          </p:cNvPr>
          <p:cNvSpPr txBox="1"/>
          <p:nvPr/>
        </p:nvSpPr>
        <p:spPr>
          <a:xfrm>
            <a:off x="366642" y="379504"/>
            <a:ext cx="1113528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defTabSz="554466">
              <a:spcBef>
                <a:spcPts val="121"/>
              </a:spcBef>
              <a:spcAft>
                <a:spcPts val="243"/>
              </a:spcAft>
              <a:defRPr/>
            </a:pPr>
            <a:r>
              <a:rPr lang="en-US" sz="2395" b="1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THE SOLUTION - STORAGEGUARD  </a:t>
            </a: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2C673C28-F284-4431-B114-7D9B2AAB626C}"/>
              </a:ext>
            </a:extLst>
          </p:cNvPr>
          <p:cNvSpPr/>
          <p:nvPr/>
        </p:nvSpPr>
        <p:spPr>
          <a:xfrm>
            <a:off x="8528644" y="422527"/>
            <a:ext cx="3452289" cy="1572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/>
            <a:endParaRPr sz="1092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0209EB-0C73-4B69-895F-7F0A5EB82F4C}"/>
              </a:ext>
            </a:extLst>
          </p:cNvPr>
          <p:cNvSpPr txBox="1"/>
          <p:nvPr/>
        </p:nvSpPr>
        <p:spPr>
          <a:xfrm>
            <a:off x="4542007" y="2590967"/>
            <a:ext cx="7438926" cy="3575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233" defTabSz="554466">
              <a:spcBef>
                <a:spcPts val="364"/>
              </a:spcBef>
              <a:spcAft>
                <a:spcPts val="364"/>
              </a:spcAft>
              <a:defRPr/>
            </a:pPr>
            <a:r>
              <a:rPr lang="en-US" b="1" dirty="0">
                <a:solidFill>
                  <a:srgbClr val="57585B"/>
                </a:solidFill>
                <a:latin typeface="Inter"/>
              </a:rPr>
              <a:t>Built-in risk knowledgebase of</a:t>
            </a:r>
            <a:r>
              <a:rPr lang="en-US" dirty="0">
                <a:solidFill>
                  <a:srgbClr val="57585B"/>
                </a:solidFill>
                <a:latin typeface="Inter"/>
              </a:rPr>
              <a:t> </a:t>
            </a:r>
            <a:r>
              <a:rPr lang="en-US" b="1" dirty="0">
                <a:solidFill>
                  <a:srgbClr val="57585B"/>
                </a:solidFill>
                <a:latin typeface="Inter"/>
              </a:rPr>
              <a:t>security configuration best practices</a:t>
            </a:r>
          </a:p>
          <a:p>
            <a:pPr marL="762392" lvl="1" indent="-207925" defTabSz="554466">
              <a:spcBef>
                <a:spcPts val="364"/>
              </a:spcBef>
              <a:spcAft>
                <a:spcPts val="364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E75"/>
                </a:solidFill>
                <a:latin typeface="Inter"/>
              </a:rPr>
              <a:t>Vendor best practices, community-driven baseline requirements</a:t>
            </a:r>
          </a:p>
          <a:p>
            <a:pPr marL="762392" lvl="1" indent="-207925" defTabSz="554466">
              <a:spcBef>
                <a:spcPts val="364"/>
              </a:spcBef>
              <a:spcAft>
                <a:spcPts val="364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E75"/>
                </a:solidFill>
                <a:latin typeface="Inter"/>
              </a:rPr>
              <a:t>Ransomware protection, vulnerabilities and compliance checks </a:t>
            </a:r>
          </a:p>
          <a:p>
            <a:pPr marL="762392" lvl="1" indent="-207925" defTabSz="554466">
              <a:spcBef>
                <a:spcPts val="364"/>
              </a:spcBef>
              <a:spcAft>
                <a:spcPts val="364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E75"/>
                </a:solidFill>
                <a:latin typeface="Inter"/>
              </a:rPr>
              <a:t>Configuration checks for Administrative Access, Authentication, Authorization, Audit Log, Data access, Services and Protocols, Isolation, ISO27001, CIS, NIST and more.			</a:t>
            </a:r>
            <a:endParaRPr lang="en-US" sz="2000" b="1" dirty="0">
              <a:solidFill>
                <a:srgbClr val="0E1E75"/>
              </a:solidFill>
              <a:latin typeface="Inter"/>
            </a:endParaRPr>
          </a:p>
          <a:p>
            <a:pPr marL="277233" defTabSz="554466">
              <a:defRPr/>
            </a:pPr>
            <a:endParaRPr lang="en-US" b="1" dirty="0">
              <a:solidFill>
                <a:srgbClr val="57585B"/>
              </a:solidFill>
              <a:latin typeface="Inter"/>
            </a:endParaRPr>
          </a:p>
          <a:p>
            <a:pPr marL="277233" defTabSz="554466">
              <a:spcBef>
                <a:spcPts val="364"/>
              </a:spcBef>
              <a:spcAft>
                <a:spcPts val="364"/>
              </a:spcAft>
              <a:defRPr/>
            </a:pPr>
            <a:r>
              <a:rPr lang="en-US" b="1" dirty="0">
                <a:solidFill>
                  <a:srgbClr val="57585B"/>
                </a:solidFill>
                <a:latin typeface="Inter"/>
              </a:rPr>
              <a:t>Focus on converged and storage systems </a:t>
            </a:r>
          </a:p>
          <a:p>
            <a:pPr marL="762392" lvl="1" indent="-207925" defTabSz="554466">
              <a:spcBef>
                <a:spcPts val="364"/>
              </a:spcBef>
              <a:spcAft>
                <a:spcPts val="364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E75"/>
                </a:solidFill>
                <a:latin typeface="Inter"/>
              </a:rPr>
              <a:t>Block, object, Cloud, IP storage, storage network, data protection systems, </a:t>
            </a:r>
          </a:p>
          <a:p>
            <a:pPr marL="762392" lvl="1" indent="-207925" defTabSz="554466">
              <a:spcBef>
                <a:spcPts val="364"/>
              </a:spcBef>
              <a:spcAft>
                <a:spcPts val="364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E75"/>
                </a:solidFill>
                <a:latin typeface="Inter"/>
              </a:rPr>
              <a:t>Storage management systems, Virtual SAN, NAS/SAN, File System and more</a:t>
            </a:r>
          </a:p>
          <a:p>
            <a:pPr marL="554466" indent="-277233" defTabSz="554466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1698" b="1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732D1-D96E-42F4-99E6-5BE7C27504DB}"/>
              </a:ext>
            </a:extLst>
          </p:cNvPr>
          <p:cNvSpPr txBox="1"/>
          <p:nvPr/>
        </p:nvSpPr>
        <p:spPr>
          <a:xfrm>
            <a:off x="710592" y="1022895"/>
            <a:ext cx="10791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2000" b="1" dirty="0">
                <a:solidFill>
                  <a:srgbClr val="57585B"/>
                </a:solidFill>
                <a:latin typeface="Inter-Regular" panose="020B0604020202020204"/>
              </a:rPr>
              <a:t>Validation of security configurations and vulnerability management for storage &amp; backup systems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1C8F9124-6734-49AB-8E40-382EB1F71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9624" y="879333"/>
            <a:ext cx="5793580" cy="4754677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F1FE012B-718E-4B83-B604-EE836B9FBB88}"/>
              </a:ext>
            </a:extLst>
          </p:cNvPr>
          <p:cNvSpPr/>
          <p:nvPr/>
        </p:nvSpPr>
        <p:spPr>
          <a:xfrm>
            <a:off x="7884029" y="422527"/>
            <a:ext cx="4097766" cy="1572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374109" y="372091"/>
            <a:ext cx="11443782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66">
              <a:defRPr/>
            </a:pP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TH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E RISK</a:t>
            </a: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 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KN</a:t>
            </a:r>
            <a:r>
              <a:rPr lang="en-US" sz="2395" kern="0" spc="-39" dirty="0">
                <a:latin typeface="Inter-Regular" panose="020B0604020202020204" charset="0"/>
                <a:ea typeface="Inter-Regular" panose="020B0604020202020204" charset="0"/>
              </a:rPr>
              <a:t>O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WLEDGE</a:t>
            </a:r>
            <a:r>
              <a:rPr lang="en-US" sz="2395" kern="0" spc="-42" dirty="0">
                <a:latin typeface="Inter-Regular" panose="020B0604020202020204" charset="0"/>
                <a:ea typeface="Inter-Regular" panose="020B0604020202020204" charset="0"/>
              </a:rPr>
              <a:t>B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ASE</a:t>
            </a: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 SOU</a:t>
            </a:r>
            <a:r>
              <a:rPr lang="en-US" sz="2395" kern="0" spc="-42" dirty="0">
                <a:latin typeface="Inter-Regular" panose="020B0604020202020204" charset="0"/>
                <a:ea typeface="Inter-Regular" panose="020B0604020202020204" charset="0"/>
              </a:rPr>
              <a:t>R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CES</a:t>
            </a:r>
          </a:p>
        </p:txBody>
      </p:sp>
      <p:sp>
        <p:nvSpPr>
          <p:cNvPr id="48" name="object 17">
            <a:extLst>
              <a:ext uri="{FF2B5EF4-FFF2-40B4-BE49-F238E27FC236}">
                <a16:creationId xmlns:a16="http://schemas.microsoft.com/office/drawing/2014/main" id="{244B43C5-AA82-4A0F-941D-4243B13735B5}"/>
              </a:ext>
            </a:extLst>
          </p:cNvPr>
          <p:cNvSpPr txBox="1"/>
          <p:nvPr/>
        </p:nvSpPr>
        <p:spPr>
          <a:xfrm>
            <a:off x="1090244" y="2196075"/>
            <a:ext cx="1495101" cy="673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290324" defTabSz="554466">
              <a:lnSpc>
                <a:spcPts val="1310"/>
              </a:lnSpc>
            </a:pPr>
            <a:r>
              <a:rPr sz="1455" b="1" spc="-12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Complianc</a:t>
            </a:r>
            <a:r>
              <a:rPr sz="1455" b="1" spc="-9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</a:t>
            </a:r>
            <a:r>
              <a:rPr sz="1455" b="1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with Standards</a:t>
            </a:r>
            <a:endParaRPr sz="1455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7701" defTabSz="554466">
              <a:lnSpc>
                <a:spcPts val="1113"/>
              </a:lnSpc>
            </a:pP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(NIS</a:t>
            </a:r>
            <a:r>
              <a:rPr sz="1213" spc="-10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T</a:t>
            </a: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,</a:t>
            </a: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CIS,</a:t>
            </a: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ISO, PCI </a:t>
            </a: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DSS,</a:t>
            </a:r>
            <a:endParaRPr sz="1213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7701" defTabSz="554466">
              <a:spcBef>
                <a:spcPts val="146"/>
              </a:spcBef>
            </a:pP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HI</a:t>
            </a:r>
            <a:r>
              <a:rPr sz="1213" spc="-67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</a:t>
            </a: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AA, STIG, </a:t>
            </a:r>
            <a:r>
              <a:rPr sz="1213" spc="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…)</a:t>
            </a:r>
            <a:endParaRPr sz="1213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D44D73C9-B9AC-4D34-A091-9F59D9809F62}"/>
              </a:ext>
            </a:extLst>
          </p:cNvPr>
          <p:cNvSpPr txBox="1"/>
          <p:nvPr/>
        </p:nvSpPr>
        <p:spPr>
          <a:xfrm>
            <a:off x="3012449" y="2450798"/>
            <a:ext cx="1604903" cy="661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82351" defTabSz="554466">
              <a:lnSpc>
                <a:spcPts val="1310"/>
              </a:lnSpc>
            </a:pPr>
            <a:r>
              <a:rPr sz="1455" b="1" spc="-7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V</a:t>
            </a:r>
            <a:r>
              <a:rPr sz="1455" b="1" spc="-12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endo</a:t>
            </a: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r</a:t>
            </a:r>
            <a:r>
              <a:rPr sz="1455" b="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455" b="1" spc="-12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Best</a:t>
            </a:r>
            <a:r>
              <a:rPr sz="1455" b="1" spc="-9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Practices</a:t>
            </a:r>
            <a:endParaRPr sz="1455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7701" defTabSz="554466">
              <a:lnSpc>
                <a:spcPts val="1113"/>
              </a:lnSpc>
            </a:pP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(EMC, IBM, H</a:t>
            </a:r>
            <a:r>
              <a:rPr sz="1213" spc="-12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</a:t>
            </a: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,</a:t>
            </a: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21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Cisco,</a:t>
            </a:r>
            <a:endParaRPr sz="1213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7701" defTabSz="554466">
              <a:spcBef>
                <a:spcPts val="15"/>
              </a:spcBef>
            </a:pPr>
            <a:r>
              <a:rPr sz="1213" spc="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Brocade, </a:t>
            </a:r>
            <a:r>
              <a:rPr sz="1213" spc="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…)</a:t>
            </a:r>
            <a:endParaRPr sz="1213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6D97260C-B537-40CE-B85B-062BF58FD803}"/>
              </a:ext>
            </a:extLst>
          </p:cNvPr>
          <p:cNvSpPr txBox="1"/>
          <p:nvPr/>
        </p:nvSpPr>
        <p:spPr>
          <a:xfrm>
            <a:off x="2972309" y="4028133"/>
            <a:ext cx="1496161" cy="340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defTabSz="554466">
              <a:lnSpc>
                <a:spcPts val="1310"/>
              </a:lnSpc>
            </a:pP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Internal </a:t>
            </a:r>
            <a:r>
              <a:rPr sz="1455" b="1" spc="-9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Baseline</a:t>
            </a:r>
            <a:r>
              <a:rPr sz="1455" b="1" spc="-12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Requirements</a:t>
            </a:r>
            <a:endParaRPr sz="1455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20FAA782-93C7-4A83-9056-EB7F7AC37C4F}"/>
              </a:ext>
            </a:extLst>
          </p:cNvPr>
          <p:cNvSpPr txBox="1"/>
          <p:nvPr/>
        </p:nvSpPr>
        <p:spPr>
          <a:xfrm>
            <a:off x="1580049" y="3418512"/>
            <a:ext cx="1188961" cy="67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defTabSz="554466">
              <a:lnSpc>
                <a:spcPts val="1310"/>
              </a:lnSpc>
            </a:pPr>
            <a:r>
              <a:rPr sz="1455" b="1" spc="-12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Common </a:t>
            </a:r>
            <a:r>
              <a:rPr sz="1455" b="1" spc="-5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V</a:t>
            </a: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ulnerabilities</a:t>
            </a:r>
            <a:endParaRPr sz="1455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7701" marR="106273" defTabSz="554466">
              <a:lnSpc>
                <a:spcPts val="1310"/>
              </a:lnSpc>
            </a:pPr>
            <a:r>
              <a:rPr sz="1455" b="1" spc="-9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&amp;</a:t>
            </a:r>
            <a:r>
              <a:rPr sz="1455" b="1" spc="-3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1455" b="1" spc="-9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Exposures</a:t>
            </a:r>
            <a:r>
              <a:rPr sz="1455" b="1" spc="-6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(CVE)</a:t>
            </a:r>
            <a:endParaRPr sz="1455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046B9F16-35B3-446C-A97D-44A90F382814}"/>
              </a:ext>
            </a:extLst>
          </p:cNvPr>
          <p:cNvSpPr txBox="1"/>
          <p:nvPr/>
        </p:nvSpPr>
        <p:spPr>
          <a:xfrm>
            <a:off x="6095999" y="1203900"/>
            <a:ext cx="4775591" cy="321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/>
            <a:r>
              <a:rPr sz="2092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Four</a:t>
            </a:r>
            <a:r>
              <a:rPr sz="2092" b="1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main sources</a:t>
            </a:r>
            <a:r>
              <a:rPr lang="en-US" sz="2092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including:</a:t>
            </a:r>
            <a:endParaRPr sz="2092" b="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54" name="object 22">
            <a:extLst>
              <a:ext uri="{FF2B5EF4-FFF2-40B4-BE49-F238E27FC236}">
                <a16:creationId xmlns:a16="http://schemas.microsoft.com/office/drawing/2014/main" id="{B360EB37-161C-48B5-B789-3E51D8C747EC}"/>
              </a:ext>
            </a:extLst>
          </p:cNvPr>
          <p:cNvSpPr txBox="1"/>
          <p:nvPr/>
        </p:nvSpPr>
        <p:spPr>
          <a:xfrm>
            <a:off x="5837256" y="1954692"/>
            <a:ext cx="5793580" cy="3740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934" marR="3081" indent="-277233" defTabSz="554466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based o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 standard,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interprete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for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eac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devic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type</a:t>
            </a:r>
            <a:endParaRPr sz="2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46542" indent="-346542" defTabSz="554466">
              <a:spcBef>
                <a:spcPts val="25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endParaRPr sz="2274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284934" marR="418161" indent="-277233" defTabSz="554466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comprehensive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an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ongoingl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y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update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vendor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bes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practices</a:t>
            </a:r>
            <a:endParaRPr sz="2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46542" indent="-346542" defTabSz="554466">
              <a:spcBef>
                <a:spcPts val="25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endParaRPr sz="2274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284934" marR="418161" indent="-277233" defTabSz="554466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storage system vulnerabilities</a:t>
            </a:r>
            <a:endParaRPr sz="2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46542" indent="-346542" defTabSz="554466">
              <a:spcBef>
                <a:spcPts val="25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endParaRPr sz="2274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284934" marR="77009" indent="-277233" defTabSz="554466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community-driven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security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baselin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configurations</a:t>
            </a:r>
            <a:endParaRPr sz="2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92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5">
            <a:extLst>
              <a:ext uri="{FF2B5EF4-FFF2-40B4-BE49-F238E27FC236}">
                <a16:creationId xmlns:a16="http://schemas.microsoft.com/office/drawing/2014/main" id="{F515B899-FA81-4322-82F2-6D8A24BB5E63}"/>
              </a:ext>
            </a:extLst>
          </p:cNvPr>
          <p:cNvSpPr/>
          <p:nvPr/>
        </p:nvSpPr>
        <p:spPr>
          <a:xfrm>
            <a:off x="9126578" y="1007287"/>
            <a:ext cx="2825886" cy="50380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1C3E4C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1C3E4C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Block Storage Arrays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Storage Network Switches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Storage Management Applications / Servers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Storage Virtualization Systems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Data Protection Appliances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Object Storage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Storage Area Network (SAN)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Server-based SAN (Virtual SAN)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Network Attached Storage (NAS)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Backup Systems 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Cloud storage*</a:t>
            </a: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092" dirty="0">
              <a:solidFill>
                <a:srgbClr val="57585B"/>
              </a:solidFill>
              <a:latin typeface="Inter" panose="020B0604020202020204"/>
            </a:endParaRPr>
          </a:p>
          <a:p>
            <a:pPr marL="173271" indent="-173271" defTabSz="554466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092" dirty="0">
                <a:solidFill>
                  <a:srgbClr val="57585B"/>
                </a:solidFill>
                <a:latin typeface="Inter" panose="020B0604020202020204"/>
              </a:rPr>
              <a:t>Converged / Blade / Hypervisor* </a:t>
            </a:r>
          </a:p>
        </p:txBody>
      </p:sp>
      <p:sp>
        <p:nvSpPr>
          <p:cNvPr id="108" name="object 2">
            <a:extLst>
              <a:ext uri="{FF2B5EF4-FFF2-40B4-BE49-F238E27FC236}">
                <a16:creationId xmlns:a16="http://schemas.microsoft.com/office/drawing/2014/main" id="{67995230-7325-4A46-89D3-3520C1B92924}"/>
              </a:ext>
            </a:extLst>
          </p:cNvPr>
          <p:cNvSpPr/>
          <p:nvPr/>
        </p:nvSpPr>
        <p:spPr>
          <a:xfrm>
            <a:off x="451968" y="1024118"/>
            <a:ext cx="2077225" cy="15579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9" name="object 3">
            <a:extLst>
              <a:ext uri="{FF2B5EF4-FFF2-40B4-BE49-F238E27FC236}">
                <a16:creationId xmlns:a16="http://schemas.microsoft.com/office/drawing/2014/main" id="{C9730A8A-C32E-4C21-8D07-913C9DE510D6}"/>
              </a:ext>
            </a:extLst>
          </p:cNvPr>
          <p:cNvSpPr/>
          <p:nvPr/>
        </p:nvSpPr>
        <p:spPr>
          <a:xfrm>
            <a:off x="2598678" y="1024118"/>
            <a:ext cx="2077225" cy="1557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0" name="object 4">
            <a:extLst>
              <a:ext uri="{FF2B5EF4-FFF2-40B4-BE49-F238E27FC236}">
                <a16:creationId xmlns:a16="http://schemas.microsoft.com/office/drawing/2014/main" id="{3ACA114A-C6D2-46AF-A9E1-264CA0906AF0}"/>
              </a:ext>
            </a:extLst>
          </p:cNvPr>
          <p:cNvSpPr/>
          <p:nvPr/>
        </p:nvSpPr>
        <p:spPr>
          <a:xfrm>
            <a:off x="4747216" y="1024118"/>
            <a:ext cx="2077225" cy="1557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object 6">
            <a:extLst>
              <a:ext uri="{FF2B5EF4-FFF2-40B4-BE49-F238E27FC236}">
                <a16:creationId xmlns:a16="http://schemas.microsoft.com/office/drawing/2014/main" id="{762C08F5-D591-443A-A317-C43A97AA3FF8}"/>
              </a:ext>
            </a:extLst>
          </p:cNvPr>
          <p:cNvSpPr/>
          <p:nvPr/>
        </p:nvSpPr>
        <p:spPr>
          <a:xfrm>
            <a:off x="6893927" y="1024118"/>
            <a:ext cx="2077225" cy="1557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3" name="object 7">
            <a:extLst>
              <a:ext uri="{FF2B5EF4-FFF2-40B4-BE49-F238E27FC236}">
                <a16:creationId xmlns:a16="http://schemas.microsoft.com/office/drawing/2014/main" id="{14BAA2C2-4065-4047-B45A-56F1F8067C38}"/>
              </a:ext>
            </a:extLst>
          </p:cNvPr>
          <p:cNvSpPr/>
          <p:nvPr/>
        </p:nvSpPr>
        <p:spPr>
          <a:xfrm>
            <a:off x="478901" y="2755748"/>
            <a:ext cx="2077225" cy="1557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4" name="object 8">
            <a:extLst>
              <a:ext uri="{FF2B5EF4-FFF2-40B4-BE49-F238E27FC236}">
                <a16:creationId xmlns:a16="http://schemas.microsoft.com/office/drawing/2014/main" id="{608DB0A8-6E81-4DC7-A900-5AA83E199C1D}"/>
              </a:ext>
            </a:extLst>
          </p:cNvPr>
          <p:cNvSpPr/>
          <p:nvPr/>
        </p:nvSpPr>
        <p:spPr>
          <a:xfrm>
            <a:off x="2598678" y="2755748"/>
            <a:ext cx="2077225" cy="15579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5" name="object 9">
            <a:extLst>
              <a:ext uri="{FF2B5EF4-FFF2-40B4-BE49-F238E27FC236}">
                <a16:creationId xmlns:a16="http://schemas.microsoft.com/office/drawing/2014/main" id="{486E23B3-D423-4B79-B9F5-71A027384E13}"/>
              </a:ext>
            </a:extLst>
          </p:cNvPr>
          <p:cNvSpPr/>
          <p:nvPr/>
        </p:nvSpPr>
        <p:spPr>
          <a:xfrm>
            <a:off x="4747216" y="2755748"/>
            <a:ext cx="2077225" cy="1557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6" name="object 10">
            <a:extLst>
              <a:ext uri="{FF2B5EF4-FFF2-40B4-BE49-F238E27FC236}">
                <a16:creationId xmlns:a16="http://schemas.microsoft.com/office/drawing/2014/main" id="{4A94A0B9-171B-4634-8F6D-744FB56AD1C4}"/>
              </a:ext>
            </a:extLst>
          </p:cNvPr>
          <p:cNvSpPr/>
          <p:nvPr/>
        </p:nvSpPr>
        <p:spPr>
          <a:xfrm>
            <a:off x="6893927" y="2755748"/>
            <a:ext cx="2077225" cy="1557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7" name="object 11">
            <a:extLst>
              <a:ext uri="{FF2B5EF4-FFF2-40B4-BE49-F238E27FC236}">
                <a16:creationId xmlns:a16="http://schemas.microsoft.com/office/drawing/2014/main" id="{44AAB620-3654-44B6-B9C6-8CDC1AE74399}"/>
              </a:ext>
            </a:extLst>
          </p:cNvPr>
          <p:cNvSpPr/>
          <p:nvPr/>
        </p:nvSpPr>
        <p:spPr>
          <a:xfrm>
            <a:off x="451968" y="4487379"/>
            <a:ext cx="2077225" cy="15579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8" name="object 12">
            <a:extLst>
              <a:ext uri="{FF2B5EF4-FFF2-40B4-BE49-F238E27FC236}">
                <a16:creationId xmlns:a16="http://schemas.microsoft.com/office/drawing/2014/main" id="{83B50354-99E5-4940-A36E-20A6B914ADA0}"/>
              </a:ext>
            </a:extLst>
          </p:cNvPr>
          <p:cNvSpPr/>
          <p:nvPr/>
        </p:nvSpPr>
        <p:spPr>
          <a:xfrm>
            <a:off x="2598678" y="4487379"/>
            <a:ext cx="2077225" cy="15579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9" name="object 13">
            <a:extLst>
              <a:ext uri="{FF2B5EF4-FFF2-40B4-BE49-F238E27FC236}">
                <a16:creationId xmlns:a16="http://schemas.microsoft.com/office/drawing/2014/main" id="{5BB266CD-9A73-49DD-B5A8-98CB0C0E8C93}"/>
              </a:ext>
            </a:extLst>
          </p:cNvPr>
          <p:cNvSpPr/>
          <p:nvPr/>
        </p:nvSpPr>
        <p:spPr>
          <a:xfrm>
            <a:off x="4747216" y="4487379"/>
            <a:ext cx="2077225" cy="15579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0" name="object 14">
            <a:extLst>
              <a:ext uri="{FF2B5EF4-FFF2-40B4-BE49-F238E27FC236}">
                <a16:creationId xmlns:a16="http://schemas.microsoft.com/office/drawing/2014/main" id="{24B60C77-574A-46FC-B182-3B560A5EEC12}"/>
              </a:ext>
            </a:extLst>
          </p:cNvPr>
          <p:cNvSpPr/>
          <p:nvPr/>
        </p:nvSpPr>
        <p:spPr>
          <a:xfrm>
            <a:off x="6893927" y="4487379"/>
            <a:ext cx="2077225" cy="15579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997494D1-83BA-421D-9077-1C25A5575BEC}"/>
              </a:ext>
            </a:extLst>
          </p:cNvPr>
          <p:cNvSpPr/>
          <p:nvPr/>
        </p:nvSpPr>
        <p:spPr>
          <a:xfrm>
            <a:off x="8528644" y="422527"/>
            <a:ext cx="3452289" cy="1572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>
              <a:defRPr/>
            </a:pPr>
            <a:endParaRPr sz="1092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2" name="object 16">
            <a:extLst>
              <a:ext uri="{FF2B5EF4-FFF2-40B4-BE49-F238E27FC236}">
                <a16:creationId xmlns:a16="http://schemas.microsoft.com/office/drawing/2014/main" id="{4B780D47-FEF5-4AB7-BE15-35E8A6D7A825}"/>
              </a:ext>
            </a:extLst>
          </p:cNvPr>
          <p:cNvSpPr txBox="1"/>
          <p:nvPr/>
        </p:nvSpPr>
        <p:spPr>
          <a:xfrm>
            <a:off x="2626502" y="4513584"/>
            <a:ext cx="1978060" cy="1226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lnSpc>
                <a:spcPts val="1249"/>
              </a:lnSpc>
              <a:defRPr/>
            </a:pPr>
            <a:r>
              <a:rPr lang="en-US" sz="1092" b="1" spc="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Services / Protocols </a:t>
            </a:r>
          </a:p>
          <a:p>
            <a:pPr marL="7701" defTabSz="554466">
              <a:lnSpc>
                <a:spcPts val="1249"/>
              </a:lnSpc>
              <a:defRPr/>
            </a:pPr>
            <a:endParaRPr sz="1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409" indent="-207925" defTabSz="554466">
              <a:lnSpc>
                <a:spcPts val="1370"/>
              </a:lnSpc>
              <a:spcBef>
                <a:spcPts val="46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-12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elnet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FT</a:t>
            </a:r>
            <a:r>
              <a:rPr sz="1182" spc="-15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RSH,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SSH,</a:t>
            </a:r>
            <a:r>
              <a:rPr lang="en-US" sz="1182" dirty="0">
                <a:solidFill>
                  <a:prstClr val="black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Rlogin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409" marR="166725" indent="-207925" defTabSz="554466">
              <a:lnSpc>
                <a:spcPct val="135300"/>
              </a:lnSpc>
              <a:spcBef>
                <a:spcPts val="118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NFS,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CIF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 (SMB)</a:t>
            </a:r>
            <a:endParaRPr lang="en-US" sz="1182" spc="6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409" marR="166725" indent="-207925" defTabSz="554466">
              <a:lnSpc>
                <a:spcPct val="135300"/>
              </a:lnSpc>
              <a:spcBef>
                <a:spcPts val="118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SNM</a:t>
            </a:r>
            <a:r>
              <a:rPr sz="1182" spc="-1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NDM</a:t>
            </a:r>
            <a:r>
              <a:rPr sz="1182" spc="-1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SMTP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23" name="object 17">
            <a:extLst>
              <a:ext uri="{FF2B5EF4-FFF2-40B4-BE49-F238E27FC236}">
                <a16:creationId xmlns:a16="http://schemas.microsoft.com/office/drawing/2014/main" id="{98C4F587-0293-4FC9-9B45-AFCAC29DCE45}"/>
              </a:ext>
            </a:extLst>
          </p:cNvPr>
          <p:cNvSpPr txBox="1"/>
          <p:nvPr/>
        </p:nvSpPr>
        <p:spPr>
          <a:xfrm>
            <a:off x="4777204" y="4526264"/>
            <a:ext cx="2063585" cy="967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81965" defTabSz="554466">
              <a:lnSpc>
                <a:spcPct val="76100"/>
              </a:lnSpc>
              <a:defRPr/>
            </a:pPr>
            <a:r>
              <a:rPr lang="en-US" sz="1092" b="1" spc="9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Ransomware protection </a:t>
            </a:r>
          </a:p>
          <a:p>
            <a:pPr marL="7701" marR="381965" defTabSz="554466">
              <a:lnSpc>
                <a:spcPct val="76100"/>
              </a:lnSpc>
              <a:defRPr/>
            </a:pPr>
            <a:endParaRPr lang="en-US" sz="1455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409" marR="3081" indent="-207925" defTabSz="554466">
              <a:lnSpc>
                <a:spcPts val="1201"/>
              </a:lnSpc>
              <a:spcBef>
                <a:spcPts val="68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-6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endor /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industr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y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best practices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409" indent="-207925" defTabSz="554466">
              <a:spcBef>
                <a:spcPts val="737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Protection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policies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5" name="object 29">
            <a:extLst>
              <a:ext uri="{FF2B5EF4-FFF2-40B4-BE49-F238E27FC236}">
                <a16:creationId xmlns:a16="http://schemas.microsoft.com/office/drawing/2014/main" id="{16D9D401-89F9-4366-A72E-802ABFA53DA4}"/>
              </a:ext>
            </a:extLst>
          </p:cNvPr>
          <p:cNvSpPr txBox="1"/>
          <p:nvPr/>
        </p:nvSpPr>
        <p:spPr>
          <a:xfrm>
            <a:off x="478901" y="1030120"/>
            <a:ext cx="1858525" cy="144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092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Authentication</a:t>
            </a:r>
            <a:r>
              <a:rPr lang="en-US" sz="1182" dirty="0">
                <a:solidFill>
                  <a:prstClr val="black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defTabSz="554466">
              <a:spcBef>
                <a:spcPts val="12"/>
              </a:spcBef>
              <a:defRPr/>
            </a:pPr>
            <a:endParaRPr lang="en-US"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defTabSz="554466">
              <a:spcBef>
                <a:spcPts val="12"/>
              </a:spcBef>
              <a:defRPr/>
            </a:pPr>
            <a:endParaRPr sz="606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365023" marR="3081" indent="-207925" defTabSz="554466">
              <a:lnSpc>
                <a:spcPts val="1322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 LDA</a:t>
            </a:r>
            <a:r>
              <a:rPr sz="1182" spc="-1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</a:t>
            </a:r>
            <a:r>
              <a:rPr sz="1182" spc="-8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aulting, Radius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indent="-207925" defTabSz="554466">
              <a:spcBef>
                <a:spcPts val="47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Kerberos, </a:t>
            </a:r>
            <a:r>
              <a:rPr sz="1182" spc="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</a:t>
            </a:r>
            <a:r>
              <a:rPr sz="1182" spc="-6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10346" indent="-207925" defTabSz="554466">
              <a:lnSpc>
                <a:spcPts val="1322"/>
              </a:lnSpc>
              <a:spcBef>
                <a:spcPts val="62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Logi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&amp;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passwd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requirements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6" name="object 30">
            <a:extLst>
              <a:ext uri="{FF2B5EF4-FFF2-40B4-BE49-F238E27FC236}">
                <a16:creationId xmlns:a16="http://schemas.microsoft.com/office/drawing/2014/main" id="{B36C60A1-DC82-4FAB-B780-161BA88F0F80}"/>
              </a:ext>
            </a:extLst>
          </p:cNvPr>
          <p:cNvSpPr txBox="1"/>
          <p:nvPr/>
        </p:nvSpPr>
        <p:spPr>
          <a:xfrm>
            <a:off x="476426" y="2811320"/>
            <a:ext cx="2082174" cy="1364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75035" defTabSz="554466">
              <a:lnSpc>
                <a:spcPct val="76100"/>
              </a:lnSpc>
              <a:defRPr/>
            </a:pPr>
            <a:r>
              <a:rPr lang="en-US" sz="109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Administrative access </a:t>
            </a:r>
          </a:p>
          <a:p>
            <a:pPr marL="7701" marR="375035" defTabSz="554466">
              <a:lnSpc>
                <a:spcPct val="76100"/>
              </a:lnSpc>
              <a:defRPr/>
            </a:pPr>
            <a:endParaRPr sz="1455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121289" indent="-207925" defTabSz="554466">
              <a:lnSpc>
                <a:spcPts val="1322"/>
              </a:lnSpc>
              <a:spcBef>
                <a:spcPts val="588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Management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systems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Apps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indent="-207925" defTabSz="554466">
              <a:spcBef>
                <a:spcPts val="47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CLI </a:t>
            </a:r>
            <a:r>
              <a:rPr lang="en-US"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API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SMI-S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servers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564093" indent="-207925" defTabSz="554466">
              <a:lnSpc>
                <a:spcPts val="1322"/>
              </a:lnSpc>
              <a:spcBef>
                <a:spcPts val="62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Automatic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logo</a:t>
            </a:r>
            <a:r>
              <a:rPr sz="1182" spc="-18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f, sessions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7" name="object 31">
            <a:extLst>
              <a:ext uri="{FF2B5EF4-FFF2-40B4-BE49-F238E27FC236}">
                <a16:creationId xmlns:a16="http://schemas.microsoft.com/office/drawing/2014/main" id="{FB31864C-367B-464B-B8E4-47E74B02DE69}"/>
              </a:ext>
            </a:extLst>
          </p:cNvPr>
          <p:cNvSpPr txBox="1"/>
          <p:nvPr/>
        </p:nvSpPr>
        <p:spPr>
          <a:xfrm>
            <a:off x="2638090" y="2769614"/>
            <a:ext cx="1706486" cy="1448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18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Encryption </a:t>
            </a:r>
          </a:p>
          <a:p>
            <a:pPr marL="7701" defTabSz="554466">
              <a:defRPr/>
            </a:pPr>
            <a:endParaRPr lang="en-US" sz="546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indent="-207925" defTabSz="554466">
              <a:spcBef>
                <a:spcPts val="100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At rest / In transit</a:t>
            </a:r>
            <a:endParaRPr lang="en-US"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ts val="1322"/>
              </a:lnSpc>
              <a:spcBef>
                <a:spcPts val="86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Encryption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level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FIPS, Hashes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105117" indent="-207925" defTabSz="554466">
              <a:lnSpc>
                <a:spcPts val="1322"/>
              </a:lnSpc>
              <a:spcBef>
                <a:spcPts val="716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Admin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 User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access,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SSL/TLS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8" name="object 32">
            <a:extLst>
              <a:ext uri="{FF2B5EF4-FFF2-40B4-BE49-F238E27FC236}">
                <a16:creationId xmlns:a16="http://schemas.microsoft.com/office/drawing/2014/main" id="{87E56573-0F0B-4765-9B8C-A90E59D49E71}"/>
              </a:ext>
            </a:extLst>
          </p:cNvPr>
          <p:cNvSpPr txBox="1"/>
          <p:nvPr/>
        </p:nvSpPr>
        <p:spPr>
          <a:xfrm>
            <a:off x="4792141" y="2772115"/>
            <a:ext cx="1913035" cy="931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09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Vulnerabilities</a:t>
            </a:r>
            <a:r>
              <a:rPr lang="en-US" sz="118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marL="7701" defTabSz="554466">
              <a:defRPr/>
            </a:pPr>
            <a:endParaRPr sz="97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Storage CV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detection </a:t>
            </a:r>
            <a:endParaRPr lang="en-US" sz="1182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Approved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versions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9" name="object 33">
            <a:extLst>
              <a:ext uri="{FF2B5EF4-FFF2-40B4-BE49-F238E27FC236}">
                <a16:creationId xmlns:a16="http://schemas.microsoft.com/office/drawing/2014/main" id="{5D19D6EF-7E21-4AC2-B4ED-D2B0E1FA8FD0}"/>
              </a:ext>
            </a:extLst>
          </p:cNvPr>
          <p:cNvSpPr txBox="1"/>
          <p:nvPr/>
        </p:nvSpPr>
        <p:spPr>
          <a:xfrm>
            <a:off x="6935219" y="2769615"/>
            <a:ext cx="2120361" cy="1465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099" indent="-149783" defTabSz="554466">
              <a:defRPr/>
            </a:pPr>
            <a:r>
              <a:rPr lang="en-US" sz="118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Leading standards 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defTabSz="554466">
              <a:spcBef>
                <a:spcPts val="13"/>
              </a:spcBef>
              <a:defRPr/>
            </a:pPr>
            <a:endParaRPr lang="en-US" sz="97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defTabSz="554466">
              <a:spcBef>
                <a:spcPts val="13"/>
              </a:spcBef>
              <a:defRPr/>
            </a:pPr>
            <a:endParaRPr sz="606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365023" marR="282239" indent="-207925" defTabSz="554466">
              <a:lnSpc>
                <a:spcPts val="1322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ISO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27001, NIS</a:t>
            </a:r>
            <a:r>
              <a:rPr sz="1182" spc="-12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CIS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SANS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282624" indent="-207925" defTabSz="554466">
              <a:lnSpc>
                <a:spcPts val="1322"/>
              </a:lnSpc>
              <a:spcBef>
                <a:spcPts val="958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NYDFS,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SEC,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FFIEC,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HI</a:t>
            </a:r>
            <a:r>
              <a:rPr sz="1182" spc="-8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AA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indent="-207925" defTabSz="554466">
              <a:spcBef>
                <a:spcPts val="47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FIPS,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PCI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DS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an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more.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0" name="object 34">
            <a:extLst>
              <a:ext uri="{FF2B5EF4-FFF2-40B4-BE49-F238E27FC236}">
                <a16:creationId xmlns:a16="http://schemas.microsoft.com/office/drawing/2014/main" id="{9DC940A3-80E1-4014-8B45-862F2B2BF9F5}"/>
              </a:ext>
            </a:extLst>
          </p:cNvPr>
          <p:cNvSpPr txBox="1"/>
          <p:nvPr/>
        </p:nvSpPr>
        <p:spPr>
          <a:xfrm>
            <a:off x="485196" y="4517939"/>
            <a:ext cx="1558029" cy="13964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092" b="1" spc="-3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Audit log</a:t>
            </a:r>
          </a:p>
          <a:p>
            <a:pPr marL="7701" defTabSz="554466">
              <a:defRPr/>
            </a:pPr>
            <a:endParaRPr sz="1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3081" indent="-207925" defTabSz="554466">
              <a:lnSpc>
                <a:spcPct val="160700"/>
              </a:lnSpc>
              <a:spcBef>
                <a:spcPts val="142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Central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Logging</a:t>
            </a:r>
            <a:endParaRPr lang="en-US" sz="1182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60700"/>
              </a:lnSpc>
              <a:spcBef>
                <a:spcPts val="142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Retention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45050" indent="-207925" defTabSz="554466">
              <a:lnSpc>
                <a:spcPts val="1322"/>
              </a:lnSpc>
              <a:spcBef>
                <a:spcPts val="86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Confi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and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Immutability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1" name="object 35">
            <a:extLst>
              <a:ext uri="{FF2B5EF4-FFF2-40B4-BE49-F238E27FC236}">
                <a16:creationId xmlns:a16="http://schemas.microsoft.com/office/drawing/2014/main" id="{1B33E2F2-1779-448C-9E27-06D33177854F}"/>
              </a:ext>
            </a:extLst>
          </p:cNvPr>
          <p:cNvSpPr txBox="1"/>
          <p:nvPr/>
        </p:nvSpPr>
        <p:spPr>
          <a:xfrm>
            <a:off x="6910274" y="4492235"/>
            <a:ext cx="1986261" cy="124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182" b="1" spc="9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And more…</a:t>
            </a:r>
          </a:p>
          <a:p>
            <a:pPr marL="7701" defTabSz="554466">
              <a:defRPr/>
            </a:pPr>
            <a:endParaRPr lang="en-US"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3081" indent="-207925" defTabSz="554466">
              <a:lnSpc>
                <a:spcPct val="160700"/>
              </a:lnSpc>
              <a:spcBef>
                <a:spcPts val="142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Antivirus settings</a:t>
            </a:r>
            <a:endParaRPr lang="en-US" sz="1182" spc="3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60700"/>
              </a:lnSpc>
              <a:spcBef>
                <a:spcPts val="142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-3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im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lang="en-US"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synchronization</a:t>
            </a:r>
            <a:endParaRPr lang="en-US" sz="1182" spc="3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60700"/>
              </a:lnSpc>
              <a:spcBef>
                <a:spcPts val="142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more…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2" name="object 36">
            <a:extLst>
              <a:ext uri="{FF2B5EF4-FFF2-40B4-BE49-F238E27FC236}">
                <a16:creationId xmlns:a16="http://schemas.microsoft.com/office/drawing/2014/main" id="{5DBB54AD-E6DE-4154-9C6A-302980544BF6}"/>
              </a:ext>
            </a:extLst>
          </p:cNvPr>
          <p:cNvSpPr txBox="1"/>
          <p:nvPr/>
        </p:nvSpPr>
        <p:spPr>
          <a:xfrm>
            <a:off x="2613993" y="1026595"/>
            <a:ext cx="2022722" cy="1442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lang="en-US" sz="1092" b="1" spc="-3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Authorization</a:t>
            </a:r>
            <a:r>
              <a:rPr lang="en-US" sz="1182" b="1" spc="-3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marL="7701" defTabSz="554466">
              <a:defRPr/>
            </a:pP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Rol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configuration</a:t>
            </a:r>
            <a:endParaRPr lang="en-US" sz="1182" spc="3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Restricte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182" spc="-6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Admin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access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451659" indent="-207925" defTabSz="554466">
              <a:lnSpc>
                <a:spcPts val="1322"/>
              </a:lnSpc>
              <a:spcBef>
                <a:spcPts val="86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Defaul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account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 passwords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3" name="object 37">
            <a:extLst>
              <a:ext uri="{FF2B5EF4-FFF2-40B4-BE49-F238E27FC236}">
                <a16:creationId xmlns:a16="http://schemas.microsoft.com/office/drawing/2014/main" id="{0882E4BE-49A0-42AE-9581-A23908B01C7B}"/>
              </a:ext>
            </a:extLst>
          </p:cNvPr>
          <p:cNvSpPr txBox="1"/>
          <p:nvPr/>
        </p:nvSpPr>
        <p:spPr>
          <a:xfrm>
            <a:off x="4792141" y="1044603"/>
            <a:ext cx="1999281" cy="1251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sz="1092" b="1" spc="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SA</a:t>
            </a:r>
            <a:r>
              <a:rPr sz="1092" b="1" spc="9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N</a:t>
            </a:r>
            <a:r>
              <a:rPr sz="109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  <a:r>
              <a:rPr sz="1092" b="1" spc="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/</a:t>
            </a:r>
            <a:r>
              <a:rPr sz="109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  <a:r>
              <a:rPr sz="1092" b="1" spc="-3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N</a:t>
            </a:r>
            <a:r>
              <a:rPr sz="1092" b="1" spc="6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AS</a:t>
            </a:r>
            <a:endParaRPr lang="en-US" sz="1092" b="1" spc="6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7701" defTabSz="554466">
              <a:defRPr/>
            </a:pPr>
            <a:endParaRPr sz="1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Zoning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masking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endParaRPr lang="en-US" sz="1182" spc="3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CIF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NF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access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endParaRPr lang="en-US" sz="1182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52200"/>
              </a:lnSpc>
              <a:spcBef>
                <a:spcPts val="26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Port config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4" name="object 38">
            <a:extLst>
              <a:ext uri="{FF2B5EF4-FFF2-40B4-BE49-F238E27FC236}">
                <a16:creationId xmlns:a16="http://schemas.microsoft.com/office/drawing/2014/main" id="{C8728671-E77F-4F4D-B1C2-23785E6AA882}"/>
              </a:ext>
            </a:extLst>
          </p:cNvPr>
          <p:cNvSpPr txBox="1"/>
          <p:nvPr/>
        </p:nvSpPr>
        <p:spPr>
          <a:xfrm>
            <a:off x="6916606" y="1101487"/>
            <a:ext cx="2204182" cy="1273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686537" defTabSz="554466">
              <a:lnSpc>
                <a:spcPct val="76100"/>
              </a:lnSpc>
              <a:defRPr/>
            </a:pPr>
            <a:r>
              <a:rPr lang="en-US" sz="1092" b="1" spc="9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Vendor best practices </a:t>
            </a:r>
          </a:p>
          <a:p>
            <a:pPr marL="7701" marR="686537" defTabSz="554466">
              <a:lnSpc>
                <a:spcPct val="76100"/>
              </a:lnSpc>
              <a:defRPr/>
            </a:pPr>
            <a:endParaRPr sz="1698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365023" indent="-207925" defTabSz="554466">
              <a:lnSpc>
                <a:spcPts val="1370"/>
              </a:lnSpc>
              <a:spcBef>
                <a:spcPts val="46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Dell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EMC,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IBM,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H</a:t>
            </a:r>
            <a:r>
              <a:rPr sz="1182" spc="-1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indent="-207925" defTabSz="554466">
              <a:lnSpc>
                <a:spcPts val="1370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Hitachi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365023" marR="3081" indent="-207925" defTabSz="554466">
              <a:lnSpc>
                <a:spcPct val="152200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Cisco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Brocade, NetApp</a:t>
            </a:r>
            <a:r>
              <a:rPr sz="1182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Infinidat,</a:t>
            </a:r>
            <a:r>
              <a:rPr sz="1182" spc="-6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Amazon,</a:t>
            </a:r>
            <a:r>
              <a:rPr sz="1182" spc="3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</a:t>
            </a:r>
            <a:r>
              <a:rPr lang="en-US" sz="1182" spc="6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.</a:t>
            </a:r>
            <a:endParaRPr sz="118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5" name="object 39">
            <a:extLst>
              <a:ext uri="{FF2B5EF4-FFF2-40B4-BE49-F238E27FC236}">
                <a16:creationId xmlns:a16="http://schemas.microsoft.com/office/drawing/2014/main" id="{13F49917-EC04-4C59-827D-1FB5236A1F6D}"/>
              </a:ext>
            </a:extLst>
          </p:cNvPr>
          <p:cNvSpPr txBox="1">
            <a:spLocks/>
          </p:cNvSpPr>
          <p:nvPr/>
        </p:nvSpPr>
        <p:spPr>
          <a:xfrm>
            <a:off x="374109" y="372091"/>
            <a:ext cx="11443782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66">
              <a:defRPr/>
            </a:pP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THE RISK KNOWLEDGEBASE CATEGORIES </a:t>
            </a:r>
          </a:p>
        </p:txBody>
      </p:sp>
      <p:sp>
        <p:nvSpPr>
          <p:cNvPr id="146" name="object 40">
            <a:extLst>
              <a:ext uri="{FF2B5EF4-FFF2-40B4-BE49-F238E27FC236}">
                <a16:creationId xmlns:a16="http://schemas.microsoft.com/office/drawing/2014/main" id="{BC372083-5A9E-4AAA-91B3-9838DD112626}"/>
              </a:ext>
            </a:extLst>
          </p:cNvPr>
          <p:cNvSpPr txBox="1"/>
          <p:nvPr/>
        </p:nvSpPr>
        <p:spPr>
          <a:xfrm>
            <a:off x="9235810" y="1108334"/>
            <a:ext cx="954508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66">
              <a:defRPr/>
            </a:pPr>
            <a:r>
              <a:rPr sz="1182" b="1" spc="9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C</a:t>
            </a:r>
            <a:r>
              <a:rPr sz="1182" b="1" spc="-4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O</a:t>
            </a:r>
            <a:r>
              <a:rPr sz="1182" b="1" spc="6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VER</a:t>
            </a:r>
            <a:r>
              <a:rPr sz="1182" b="1" spc="-1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</a:t>
            </a:r>
            <a:r>
              <a:rPr sz="1182" b="1" spc="9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GE</a:t>
            </a:r>
            <a:endParaRPr sz="1182" dirty="0">
              <a:solidFill>
                <a:srgbClr val="595959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6042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>
            <a:extLst>
              <a:ext uri="{FF2B5EF4-FFF2-40B4-BE49-F238E27FC236}">
                <a16:creationId xmlns:a16="http://schemas.microsoft.com/office/drawing/2014/main" id="{78E41158-E3FD-4735-ABD1-F79630905ECF}"/>
              </a:ext>
            </a:extLst>
          </p:cNvPr>
          <p:cNvSpPr/>
          <p:nvPr/>
        </p:nvSpPr>
        <p:spPr>
          <a:xfrm>
            <a:off x="7884029" y="422527"/>
            <a:ext cx="4097766" cy="1572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F793B2A0-BDDD-4F71-9A02-D7582BE8C447}"/>
              </a:ext>
            </a:extLst>
          </p:cNvPr>
          <p:cNvSpPr txBox="1">
            <a:spLocks/>
          </p:cNvSpPr>
          <p:nvPr/>
        </p:nvSpPr>
        <p:spPr>
          <a:xfrm>
            <a:off x="374109" y="372091"/>
            <a:ext cx="11443782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66">
              <a:defRPr/>
            </a:pPr>
            <a:r>
              <a:rPr lang="en-US" sz="2395" kern="0" spc="-3" dirty="0">
                <a:latin typeface="Inter-Regular" panose="020B0604020202020204"/>
              </a:rPr>
              <a:t>STORAGEGUARD SUPPORT MATRIX</a:t>
            </a:r>
            <a:endParaRPr lang="en-US" sz="2395" kern="0" dirty="0">
              <a:latin typeface="Inter-Regular" panose="020B060402020202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939F93-01B8-4B86-8641-3CABE6BEDC4C}"/>
              </a:ext>
            </a:extLst>
          </p:cNvPr>
          <p:cNvSpPr/>
          <p:nvPr/>
        </p:nvSpPr>
        <p:spPr>
          <a:xfrm>
            <a:off x="965461" y="1490898"/>
            <a:ext cx="3045217" cy="4453098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15">
              <a:defRPr/>
            </a:pPr>
            <a:endParaRPr lang="he-IL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DD4897-F514-4B1F-9BAC-64ABDC386D35}"/>
              </a:ext>
            </a:extLst>
          </p:cNvPr>
          <p:cNvGrpSpPr/>
          <p:nvPr/>
        </p:nvGrpSpPr>
        <p:grpSpPr>
          <a:xfrm>
            <a:off x="964957" y="1488412"/>
            <a:ext cx="3045217" cy="320650"/>
            <a:chOff x="246283" y="1216248"/>
            <a:chExt cx="2743201" cy="320696"/>
          </a:xfrm>
          <a:solidFill>
            <a:srgbClr val="0E1E75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1FCDC9-0FF0-465E-9A02-0A500BEB1D43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914315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SAN Arrays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AAE77C8-C2B7-4E35-A46A-29D2CE4C369E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914315">
                <a:defRPr/>
              </a:pPr>
              <a:endParaRPr lang="he-IL" sz="135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2A3D5D9-EDE4-479F-9448-4833ACC26EC0}"/>
              </a:ext>
            </a:extLst>
          </p:cNvPr>
          <p:cNvSpPr/>
          <p:nvPr/>
        </p:nvSpPr>
        <p:spPr>
          <a:xfrm>
            <a:off x="4109277" y="1503299"/>
            <a:ext cx="3080094" cy="4453098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15">
              <a:defRPr/>
            </a:pPr>
            <a:endParaRPr lang="he-IL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534511-760B-45D6-AAA2-4C2955C959DC}"/>
              </a:ext>
            </a:extLst>
          </p:cNvPr>
          <p:cNvSpPr/>
          <p:nvPr/>
        </p:nvSpPr>
        <p:spPr>
          <a:xfrm>
            <a:off x="7291517" y="1496337"/>
            <a:ext cx="3285432" cy="4447658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he-IL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8" name="Content Placeholder 18">
            <a:extLst>
              <a:ext uri="{FF2B5EF4-FFF2-40B4-BE49-F238E27FC236}">
                <a16:creationId xmlns:a16="http://schemas.microsoft.com/office/drawing/2014/main" id="{47A43C9B-F7D7-4C3C-9753-CB67E9A61BC5}"/>
              </a:ext>
            </a:extLst>
          </p:cNvPr>
          <p:cNvSpPr txBox="1">
            <a:spLocks/>
          </p:cNvSpPr>
          <p:nvPr/>
        </p:nvSpPr>
        <p:spPr>
          <a:xfrm>
            <a:off x="984072" y="1863430"/>
            <a:ext cx="3020326" cy="2742409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Dell EMC Symmetrix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VMAX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PowerMAX</a:t>
            </a: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Dell EMC XtremIO </a:t>
            </a:r>
            <a:r>
              <a:rPr lang="en-US" sz="970" dirty="0">
                <a:latin typeface="Inter"/>
              </a:rPr>
              <a:t>• </a:t>
            </a:r>
            <a:r>
              <a:rPr lang="en-US" sz="970" dirty="0" err="1">
                <a:latin typeface="Inter"/>
              </a:rPr>
              <a:t>PowerStore</a:t>
            </a:r>
            <a:r>
              <a:rPr lang="en-US" sz="970" dirty="0">
                <a:latin typeface="Inter"/>
              </a:rPr>
              <a:t>*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 </a:t>
            </a:r>
            <a:r>
              <a:rPr lang="en-US" sz="970" dirty="0">
                <a:latin typeface="Inter"/>
              </a:rPr>
              <a:t>• IDPA</a:t>
            </a: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Dell EMC VNX </a:t>
            </a:r>
            <a:r>
              <a:rPr lang="en-US" sz="970" dirty="0">
                <a:latin typeface="Inter"/>
              </a:rPr>
              <a:t>• VNX2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Unity</a:t>
            </a: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NetApp FAS/AFF </a:t>
            </a:r>
            <a:r>
              <a:rPr lang="en-US" sz="970" dirty="0">
                <a:latin typeface="Inter"/>
              </a:rPr>
              <a:t>•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 cDOT </a:t>
            </a:r>
            <a:r>
              <a:rPr lang="en-US" sz="970" dirty="0">
                <a:latin typeface="Inter"/>
              </a:rPr>
              <a:t>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7-mode </a:t>
            </a:r>
            <a:r>
              <a:rPr lang="en-US" sz="970" dirty="0">
                <a:latin typeface="Inter"/>
              </a:rPr>
              <a:t>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filer</a:t>
            </a: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Hitachi VSP</a:t>
            </a:r>
            <a:r>
              <a:rPr lang="en-US" sz="970" dirty="0">
                <a:latin typeface="Inter"/>
              </a:rPr>
              <a:t>/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USP </a:t>
            </a:r>
            <a:r>
              <a:rPr lang="en-US" sz="970" dirty="0">
                <a:latin typeface="Inter"/>
              </a:rPr>
              <a:t>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AMS</a:t>
            </a:r>
            <a:r>
              <a:rPr lang="en-US" sz="970" dirty="0">
                <a:latin typeface="Inter"/>
              </a:rPr>
              <a:t> • HUS • G-Series </a:t>
            </a:r>
            <a:endParaRPr lang="en-US" sz="970" dirty="0">
              <a:latin typeface="Inter"/>
              <a:ea typeface="Open Sans Light" panose="020B0306030504020204" pitchFamily="34" charset="0"/>
            </a:endParaRP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IBM DS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XIV</a:t>
            </a:r>
            <a:r>
              <a:rPr lang="en-US" sz="970" dirty="0">
                <a:latin typeface="Inter"/>
              </a:rPr>
              <a:t> • IBM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SVC</a:t>
            </a:r>
            <a:r>
              <a:rPr lang="en-US" sz="970" dirty="0">
                <a:latin typeface="Inter"/>
              </a:rPr>
              <a:t> • V7000/5000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Storwize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 A9000/R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V9000</a:t>
            </a:r>
            <a:r>
              <a:rPr lang="en-US" sz="970" dirty="0">
                <a:latin typeface="Inter"/>
              </a:rPr>
              <a:t> • FlashSystem • Spectrum Virtualize • Spectrum Accelerate • N-Series</a:t>
            </a:r>
            <a:endParaRPr lang="en-US" sz="970" dirty="0">
              <a:latin typeface="Inter"/>
              <a:ea typeface="Open Sans Light" panose="020B0306030504020204" pitchFamily="34" charset="0"/>
            </a:endParaRP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HPE XP</a:t>
            </a:r>
            <a:r>
              <a:rPr lang="en-US" sz="970" dirty="0">
                <a:latin typeface="Inter"/>
              </a:rPr>
              <a:t> •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3PAR</a:t>
            </a:r>
            <a:r>
              <a:rPr lang="en-US" sz="970" dirty="0">
                <a:latin typeface="Inter"/>
              </a:rPr>
              <a:t> • Nimble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*</a:t>
            </a:r>
            <a:endParaRPr lang="en-US" sz="970" dirty="0">
              <a:latin typeface="Inter"/>
            </a:endParaRPr>
          </a:p>
          <a:p>
            <a:pPr marL="175660" indent="-173279" defTabSz="914315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Infinidat InfiniBox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Pure*</a:t>
            </a:r>
          </a:p>
        </p:txBody>
      </p:sp>
      <p:sp>
        <p:nvSpPr>
          <p:cNvPr id="39" name="Content Placeholder 46">
            <a:extLst>
              <a:ext uri="{FF2B5EF4-FFF2-40B4-BE49-F238E27FC236}">
                <a16:creationId xmlns:a16="http://schemas.microsoft.com/office/drawing/2014/main" id="{14DD21F4-8935-49B1-A172-5A5926DAD13F}"/>
              </a:ext>
            </a:extLst>
          </p:cNvPr>
          <p:cNvSpPr txBox="1">
            <a:spLocks/>
          </p:cNvSpPr>
          <p:nvPr/>
        </p:nvSpPr>
        <p:spPr>
          <a:xfrm>
            <a:off x="7304015" y="1861019"/>
            <a:ext cx="3256868" cy="859548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Dell EMC VPLEX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IBM 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SAN Volume Controller</a:t>
            </a:r>
            <a:r>
              <a:rPr lang="en-US" sz="970" dirty="0">
                <a:latin typeface="Inter"/>
              </a:rPr>
              <a:t> • Spectrum Virtualize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NetApp </a:t>
            </a:r>
            <a:r>
              <a:rPr lang="en-US" sz="970" dirty="0" err="1">
                <a:latin typeface="Inter"/>
              </a:rPr>
              <a:t>FlexArray</a:t>
            </a:r>
            <a:r>
              <a:rPr lang="en-US" sz="970" dirty="0">
                <a:latin typeface="Inter"/>
              </a:rPr>
              <a:t>*</a:t>
            </a:r>
            <a:endParaRPr lang="en-IL" sz="970" dirty="0">
              <a:latin typeface="Inter"/>
            </a:endParaRP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37FA4D90-8896-4A94-B6FD-908A92994D42}"/>
              </a:ext>
            </a:extLst>
          </p:cNvPr>
          <p:cNvSpPr txBox="1">
            <a:spLocks/>
          </p:cNvSpPr>
          <p:nvPr/>
        </p:nvSpPr>
        <p:spPr>
          <a:xfrm>
            <a:off x="4140483" y="1870620"/>
            <a:ext cx="3045217" cy="898132"/>
          </a:xfrm>
          <a:prstGeom prst="rect">
            <a:avLst/>
          </a:prstGeom>
          <a:solidFill>
            <a:schemeClr val="bg1"/>
          </a:solidFill>
        </p:spPr>
        <p:txBody>
          <a:bodyPr vert="horz" lIns="91428" tIns="45714" rIns="91428" bIns="45714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NetApp FAS/AFF • cDOT • 7-mode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Dell EMC Isilon • PowerScale • VNX/2 • Unity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IBM N-Series • Hitachi NAS* • HPE StoreEasy* • Infinibox </a:t>
            </a:r>
          </a:p>
        </p:txBody>
      </p:sp>
      <p:sp>
        <p:nvSpPr>
          <p:cNvPr id="41" name="Content Placeholder 48">
            <a:extLst>
              <a:ext uri="{FF2B5EF4-FFF2-40B4-BE49-F238E27FC236}">
                <a16:creationId xmlns:a16="http://schemas.microsoft.com/office/drawing/2014/main" id="{B3EC550B-3AAB-455D-B123-361B148D2E81}"/>
              </a:ext>
            </a:extLst>
          </p:cNvPr>
          <p:cNvSpPr txBox="1">
            <a:spLocks/>
          </p:cNvSpPr>
          <p:nvPr/>
        </p:nvSpPr>
        <p:spPr>
          <a:xfrm>
            <a:off x="4201177" y="3875785"/>
            <a:ext cx="2612151" cy="123186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525" indent="-82144" defTabSz="914315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  <a:defRPr/>
            </a:pPr>
            <a:endParaRPr lang="en-US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42" name="Content Placeholder 49">
            <a:extLst>
              <a:ext uri="{FF2B5EF4-FFF2-40B4-BE49-F238E27FC236}">
                <a16:creationId xmlns:a16="http://schemas.microsoft.com/office/drawing/2014/main" id="{BB377817-2FB6-4803-B955-8F11ED0482F8}"/>
              </a:ext>
            </a:extLst>
          </p:cNvPr>
          <p:cNvSpPr txBox="1">
            <a:spLocks/>
          </p:cNvSpPr>
          <p:nvPr/>
        </p:nvSpPr>
        <p:spPr>
          <a:xfrm>
            <a:off x="4094322" y="3168760"/>
            <a:ext cx="3080093" cy="953307"/>
          </a:xfrm>
          <a:prstGeom prst="rect">
            <a:avLst/>
          </a:prstGeom>
        </p:spPr>
        <p:txBody>
          <a:bodyPr vert="horz" lIns="91428" tIns="45714" rIns="91428" bIns="45714" rtlCol="0" anchor="t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Hitachi Content Platform (HCP)</a:t>
            </a:r>
          </a:p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Dell EMC Elastic Cloud Storage (ECS)</a:t>
            </a:r>
          </a:p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IBM Object Storage* • NetApp </a:t>
            </a:r>
            <a:r>
              <a:rPr lang="en-US" sz="970" dirty="0" err="1">
                <a:latin typeface="Inter"/>
                <a:ea typeface="Open Sans Light" panose="020B0306030504020204" pitchFamily="34" charset="0"/>
              </a:rPr>
              <a:t>StorageGRID</a:t>
            </a:r>
            <a:r>
              <a:rPr lang="en-US" sz="970" dirty="0">
                <a:latin typeface="Inter"/>
                <a:ea typeface="Open Sans Light" panose="020B0306030504020204" pitchFamily="34" charset="0"/>
              </a:rPr>
              <a:t>*</a:t>
            </a:r>
            <a:endParaRPr lang="en-IL" sz="970" dirty="0">
              <a:latin typeface="Inter"/>
              <a:ea typeface="Open Sans Light" panose="020B0306030504020204" pitchFamily="34" charset="0"/>
            </a:endParaRPr>
          </a:p>
        </p:txBody>
      </p:sp>
      <p:sp>
        <p:nvSpPr>
          <p:cNvPr id="43" name="Content Placeholder 50">
            <a:extLst>
              <a:ext uri="{FF2B5EF4-FFF2-40B4-BE49-F238E27FC236}">
                <a16:creationId xmlns:a16="http://schemas.microsoft.com/office/drawing/2014/main" id="{3184898C-A672-4882-8BF9-6A6C13B5AADD}"/>
              </a:ext>
            </a:extLst>
          </p:cNvPr>
          <p:cNvSpPr txBox="1">
            <a:spLocks/>
          </p:cNvSpPr>
          <p:nvPr/>
        </p:nvSpPr>
        <p:spPr>
          <a:xfrm>
            <a:off x="7330857" y="2768751"/>
            <a:ext cx="2862564" cy="3283227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525" indent="-82144" defTabSz="914315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sz="1000" dirty="0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44" name="Content Placeholder 51">
            <a:extLst>
              <a:ext uri="{FF2B5EF4-FFF2-40B4-BE49-F238E27FC236}">
                <a16:creationId xmlns:a16="http://schemas.microsoft.com/office/drawing/2014/main" id="{D54C5C58-08E6-459F-9179-6CD4270AC63C}"/>
              </a:ext>
            </a:extLst>
          </p:cNvPr>
          <p:cNvSpPr txBox="1">
            <a:spLocks/>
          </p:cNvSpPr>
          <p:nvPr/>
        </p:nvSpPr>
        <p:spPr>
          <a:xfrm>
            <a:off x="4094322" y="4306886"/>
            <a:ext cx="3082772" cy="841038"/>
          </a:xfrm>
          <a:prstGeom prst="rect">
            <a:avLst/>
          </a:prstGeom>
        </p:spPr>
        <p:txBody>
          <a:bodyPr vert="horz" lIns="91428" tIns="45714" rIns="91428" bIns="45714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Brocade directors / switches •  OEM versions</a:t>
            </a:r>
          </a:p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Cisco MDS • Nexus • OEM versions</a:t>
            </a:r>
          </a:p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HP VirtualConnect / FlexFabric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60BBAB-1D5D-4304-A8A4-FADF53E3284A}"/>
              </a:ext>
            </a:extLst>
          </p:cNvPr>
          <p:cNvGrpSpPr/>
          <p:nvPr/>
        </p:nvGrpSpPr>
        <p:grpSpPr>
          <a:xfrm>
            <a:off x="7286265" y="2701444"/>
            <a:ext cx="3290684" cy="321852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B63F45-E623-44A0-A2A9-473E922F8F41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Data Protection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8BD631-C843-4CB4-8BD1-BE0DEF93819F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4F585C-2D34-4688-BB13-11DBB07654B8}"/>
              </a:ext>
            </a:extLst>
          </p:cNvPr>
          <p:cNvGrpSpPr/>
          <p:nvPr/>
        </p:nvGrpSpPr>
        <p:grpSpPr>
          <a:xfrm>
            <a:off x="4109277" y="3983455"/>
            <a:ext cx="3077916" cy="320650"/>
            <a:chOff x="246283" y="4326464"/>
            <a:chExt cx="2743201" cy="320696"/>
          </a:xfrm>
          <a:solidFill>
            <a:srgbClr val="0E1E75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58ED9A-3F98-4E43-B7DC-00297DA210B6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Network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B25257D-89C7-4E09-81D3-F76457FB29A8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89351-46E7-4956-BB90-E97612E1F446}"/>
              </a:ext>
            </a:extLst>
          </p:cNvPr>
          <p:cNvSpPr/>
          <p:nvPr/>
        </p:nvSpPr>
        <p:spPr>
          <a:xfrm>
            <a:off x="4109278" y="2828342"/>
            <a:ext cx="3086005" cy="320650"/>
          </a:xfrm>
          <a:prstGeom prst="rect">
            <a:avLst/>
          </a:prstGeom>
          <a:solidFill>
            <a:srgbClr val="0E1E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914315">
              <a:defRPr/>
            </a:pPr>
            <a:r>
              <a:rPr lang="en-US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Object</a:t>
            </a:r>
            <a:r>
              <a:rPr lang="en-US" sz="135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 </a:t>
            </a:r>
            <a:r>
              <a:rPr lang="en-US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Storage</a:t>
            </a:r>
            <a:endParaRPr lang="he-IL" sz="1600" kern="0" dirty="0">
              <a:solidFill>
                <a:prstClr val="white"/>
              </a:solidFill>
              <a:latin typeface="Inter-Regular" panose="020B0604020202020204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CF64AC-3F13-4E67-9D3E-D7C1BE894E93}"/>
              </a:ext>
            </a:extLst>
          </p:cNvPr>
          <p:cNvGrpSpPr/>
          <p:nvPr/>
        </p:nvGrpSpPr>
        <p:grpSpPr>
          <a:xfrm>
            <a:off x="7292406" y="1504294"/>
            <a:ext cx="3285432" cy="321852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C054F-B818-4978-A8DD-A37DD2A204D3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Virtualization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0276A1-91E4-4711-ACC7-E85E6D40EAD8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5" name="Content Placeholder 24">
            <a:extLst>
              <a:ext uri="{FF2B5EF4-FFF2-40B4-BE49-F238E27FC236}">
                <a16:creationId xmlns:a16="http://schemas.microsoft.com/office/drawing/2014/main" id="{0B937A60-FC04-4B29-8976-44241320AB19}"/>
              </a:ext>
            </a:extLst>
          </p:cNvPr>
          <p:cNvSpPr txBox="1">
            <a:spLocks/>
          </p:cNvSpPr>
          <p:nvPr/>
        </p:nvSpPr>
        <p:spPr>
          <a:xfrm>
            <a:off x="4114528" y="1496295"/>
            <a:ext cx="3080094" cy="319995"/>
          </a:xfrm>
          <a:prstGeom prst="rect">
            <a:avLst/>
          </a:prstGeom>
          <a:solidFill>
            <a:srgbClr val="0E1E75"/>
          </a:solidFill>
        </p:spPr>
        <p:txBody>
          <a:bodyPr vert="horz" lIns="91428" tIns="45714" rIns="91428" bIns="45714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5">
              <a:defRPr/>
            </a:pPr>
            <a:r>
              <a:rPr lang="en-US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File Storage &amp; NAS</a:t>
            </a:r>
          </a:p>
        </p:txBody>
      </p:sp>
      <p:sp>
        <p:nvSpPr>
          <p:cNvPr id="56" name="Content Placeholder 49">
            <a:extLst>
              <a:ext uri="{FF2B5EF4-FFF2-40B4-BE49-F238E27FC236}">
                <a16:creationId xmlns:a16="http://schemas.microsoft.com/office/drawing/2014/main" id="{92453345-72F7-4A04-8CD8-D7B7F35A14C4}"/>
              </a:ext>
            </a:extLst>
          </p:cNvPr>
          <p:cNvSpPr txBox="1">
            <a:spLocks/>
          </p:cNvSpPr>
          <p:nvPr/>
        </p:nvSpPr>
        <p:spPr>
          <a:xfrm>
            <a:off x="7278179" y="4654025"/>
            <a:ext cx="3273486" cy="1279265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sv-SE" sz="970" dirty="0">
                <a:latin typeface="Inter"/>
              </a:rPr>
              <a:t>Amazon Elastic Block Storage</a:t>
            </a:r>
            <a:r>
              <a:rPr lang="en-US" sz="970" dirty="0">
                <a:latin typeface="Inter"/>
              </a:rPr>
              <a:t> • </a:t>
            </a:r>
            <a:r>
              <a:rPr lang="sv-SE" sz="970" dirty="0">
                <a:latin typeface="Inter"/>
              </a:rPr>
              <a:t>S3</a:t>
            </a:r>
            <a:r>
              <a:rPr lang="en-US" sz="970" dirty="0">
                <a:latin typeface="Inter"/>
              </a:rPr>
              <a:t> • </a:t>
            </a:r>
            <a:r>
              <a:rPr lang="sv-SE" sz="970" dirty="0">
                <a:latin typeface="Inter"/>
              </a:rPr>
              <a:t>Glacier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sv-SE" sz="970" dirty="0">
                <a:latin typeface="Inter"/>
              </a:rPr>
              <a:t>Azure Blob / Disk Storage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Nasuni •  </a:t>
            </a:r>
            <a:r>
              <a:rPr lang="sv-SE" sz="970" dirty="0">
                <a:latin typeface="Inter"/>
              </a:rPr>
              <a:t>Zadara</a:t>
            </a:r>
            <a:endParaRPr lang="en-US" sz="970" dirty="0">
              <a:latin typeface="Inter"/>
            </a:endParaRP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sv-SE" sz="970" dirty="0">
                <a:latin typeface="Inter"/>
              </a:rPr>
              <a:t>NetApp Cloud Volumes ONTAP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30F071-C6F5-4842-8115-0D2C1FE29A5C}"/>
              </a:ext>
            </a:extLst>
          </p:cNvPr>
          <p:cNvGrpSpPr/>
          <p:nvPr/>
        </p:nvGrpSpPr>
        <p:grpSpPr>
          <a:xfrm>
            <a:off x="7292016" y="4285190"/>
            <a:ext cx="3280342" cy="321614"/>
            <a:chOff x="2812154" y="1525526"/>
            <a:chExt cx="2992498" cy="321660"/>
          </a:xfrm>
          <a:solidFill>
            <a:srgbClr val="0E1E75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9B21224-5E4A-4400-8AF4-6348C0DAD23B}"/>
                </a:ext>
              </a:extLst>
            </p:cNvPr>
            <p:cNvSpPr/>
            <p:nvPr/>
          </p:nvSpPr>
          <p:spPr>
            <a:xfrm>
              <a:off x="2834385" y="1526490"/>
              <a:ext cx="2970267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D590154-2400-45C7-8D30-C4D9BAB0914E}"/>
                </a:ext>
              </a:extLst>
            </p:cNvPr>
            <p:cNvSpPr/>
            <p:nvPr/>
          </p:nvSpPr>
          <p:spPr>
            <a:xfrm>
              <a:off x="2812154" y="1525526"/>
              <a:ext cx="93516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60" name="Content Placeholder 28">
            <a:extLst>
              <a:ext uri="{FF2B5EF4-FFF2-40B4-BE49-F238E27FC236}">
                <a16:creationId xmlns:a16="http://schemas.microsoft.com/office/drawing/2014/main" id="{61E46777-EEFD-4113-B610-F5D907391446}"/>
              </a:ext>
            </a:extLst>
          </p:cNvPr>
          <p:cNvSpPr txBox="1">
            <a:spLocks/>
          </p:cNvSpPr>
          <p:nvPr/>
        </p:nvSpPr>
        <p:spPr>
          <a:xfrm>
            <a:off x="7270652" y="4301577"/>
            <a:ext cx="3306296" cy="353434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5">
              <a:defRPr/>
            </a:pPr>
            <a:r>
              <a:rPr lang="en-US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Cloud Storage*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2A7F660-3425-47BF-8F65-98684C538BDD}"/>
              </a:ext>
            </a:extLst>
          </p:cNvPr>
          <p:cNvSpPr/>
          <p:nvPr/>
        </p:nvSpPr>
        <p:spPr>
          <a:xfrm>
            <a:off x="959548" y="6036869"/>
            <a:ext cx="10759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5">
              <a:defRPr/>
            </a:pPr>
            <a:r>
              <a:rPr lang="sv-SE" sz="900" dirty="0">
                <a:solidFill>
                  <a:srgbClr val="737F89"/>
                </a:solidFill>
                <a:latin typeface="Inter" panose="020B0604020202020204"/>
                <a:ea typeface="Open Sans Light" panose="020B0306030504020204" pitchFamily="34" charset="0"/>
              </a:rPr>
              <a:t> (*) roadmap items</a:t>
            </a:r>
            <a:endParaRPr lang="en-US" sz="900" dirty="0">
              <a:solidFill>
                <a:srgbClr val="737F89"/>
              </a:solidFill>
              <a:latin typeface="Inter" panose="020B0604020202020204"/>
            </a:endParaRPr>
          </a:p>
        </p:txBody>
      </p:sp>
      <p:sp>
        <p:nvSpPr>
          <p:cNvPr id="63" name="Content Placeholder 49">
            <a:extLst>
              <a:ext uri="{FF2B5EF4-FFF2-40B4-BE49-F238E27FC236}">
                <a16:creationId xmlns:a16="http://schemas.microsoft.com/office/drawing/2014/main" id="{E0E2D794-27B7-4584-8E21-AEE6B0924F13}"/>
              </a:ext>
            </a:extLst>
          </p:cNvPr>
          <p:cNvSpPr txBox="1">
            <a:spLocks/>
          </p:cNvSpPr>
          <p:nvPr/>
        </p:nvSpPr>
        <p:spPr>
          <a:xfrm>
            <a:off x="7300133" y="3088201"/>
            <a:ext cx="3312749" cy="1140032"/>
          </a:xfrm>
          <a:prstGeom prst="rect">
            <a:avLst/>
          </a:prstGeom>
        </p:spPr>
        <p:txBody>
          <a:bodyPr vert="horz" lIns="91428" tIns="45714" rIns="91428" bIns="45714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Dell EMC RecoverPoint • Dell EMC Data Domain • Dell EMC </a:t>
            </a:r>
            <a:r>
              <a:rPr lang="en-US" sz="970" dirty="0" err="1">
                <a:latin typeface="Inter"/>
              </a:rPr>
              <a:t>PowerProtect</a:t>
            </a:r>
            <a:r>
              <a:rPr lang="en-US" sz="970" dirty="0">
                <a:latin typeface="Inter"/>
              </a:rPr>
              <a:t> DD • Dell EMC Avamar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NetBackup • Commvault* • HP StoreOnce • Veeam*  • Cohesity* • Rubrik*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IBM Spectrum Protect (Tivoli Storage Manager)*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428321-14DC-4CBC-B95B-BA0B897081B7}"/>
              </a:ext>
            </a:extLst>
          </p:cNvPr>
          <p:cNvSpPr/>
          <p:nvPr/>
        </p:nvSpPr>
        <p:spPr>
          <a:xfrm>
            <a:off x="10668592" y="1500688"/>
            <a:ext cx="686647" cy="4447658"/>
          </a:xfrm>
          <a:prstGeom prst="rect">
            <a:avLst/>
          </a:prstGeom>
          <a:solidFill>
            <a:srgbClr val="09E1A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en-US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554466"/>
            <a:endParaRPr lang="he-IL" sz="1350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6E672FD-AE36-4B20-BA73-80D484550B59}"/>
              </a:ext>
            </a:extLst>
          </p:cNvPr>
          <p:cNvGrpSpPr/>
          <p:nvPr/>
        </p:nvGrpSpPr>
        <p:grpSpPr>
          <a:xfrm rot="5400000">
            <a:off x="8985355" y="3549924"/>
            <a:ext cx="4444877" cy="321852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87A04D8-A869-4E4D-AC11-95BEA9C99B9F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Management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49892C-84B4-4113-A6FF-14A602869866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68" name="Content Placeholder 46">
            <a:extLst>
              <a:ext uri="{FF2B5EF4-FFF2-40B4-BE49-F238E27FC236}">
                <a16:creationId xmlns:a16="http://schemas.microsoft.com/office/drawing/2014/main" id="{3E13B17D-7492-4692-9F2B-DEB13FED197D}"/>
              </a:ext>
            </a:extLst>
          </p:cNvPr>
          <p:cNvSpPr txBox="1">
            <a:spLocks/>
          </p:cNvSpPr>
          <p:nvPr/>
        </p:nvSpPr>
        <p:spPr>
          <a:xfrm rot="5400000">
            <a:off x="8537187" y="3517777"/>
            <a:ext cx="4440697" cy="41174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 algn="ctr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E1E75"/>
              </a:buClr>
              <a:buNone/>
              <a:defRPr/>
            </a:pPr>
            <a:r>
              <a:rPr lang="en-US" sz="1092" dirty="0">
                <a:latin typeface="Inter" panose="020B0604020202020204"/>
              </a:rPr>
              <a:t>Dell EMC   • IBM  •  HPE  • Hitachi Vantara • NetApp • Infinidat • More.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D33554F-49BA-4244-8F38-BC006A90CE2C}"/>
              </a:ext>
            </a:extLst>
          </p:cNvPr>
          <p:cNvGrpSpPr/>
          <p:nvPr/>
        </p:nvGrpSpPr>
        <p:grpSpPr>
          <a:xfrm>
            <a:off x="969311" y="4630319"/>
            <a:ext cx="3045217" cy="320650"/>
            <a:chOff x="246283" y="1216248"/>
            <a:chExt cx="2743201" cy="320696"/>
          </a:xfrm>
          <a:solidFill>
            <a:srgbClr val="0E1E75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FF742B3-A5FF-4E0B-936F-6B725EC157A0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914315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Server-based SAN &amp; HCI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98E9E4F-E6AD-4214-A684-7AAC076AA597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914315">
                <a:defRPr/>
              </a:pPr>
              <a:endParaRPr lang="he-IL" sz="135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72" name="Content Placeholder 51">
            <a:extLst>
              <a:ext uri="{FF2B5EF4-FFF2-40B4-BE49-F238E27FC236}">
                <a16:creationId xmlns:a16="http://schemas.microsoft.com/office/drawing/2014/main" id="{C83F7322-0E1B-4030-9CC3-C8D7DCA3AC05}"/>
              </a:ext>
            </a:extLst>
          </p:cNvPr>
          <p:cNvSpPr txBox="1">
            <a:spLocks/>
          </p:cNvSpPr>
          <p:nvPr/>
        </p:nvSpPr>
        <p:spPr>
          <a:xfrm>
            <a:off x="959549" y="5043844"/>
            <a:ext cx="3003533" cy="900151"/>
          </a:xfrm>
          <a:prstGeom prst="rect">
            <a:avLst/>
          </a:prstGeom>
        </p:spPr>
        <p:txBody>
          <a:bodyPr vert="horz" lIns="91428" tIns="45714" rIns="91428" bIns="45714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Dell EMC PowerFlex (ScaleIO / </a:t>
            </a:r>
            <a:r>
              <a:rPr lang="en-US" sz="970" dirty="0" err="1">
                <a:latin typeface="Inter"/>
              </a:rPr>
              <a:t>vxflex</a:t>
            </a:r>
            <a:r>
              <a:rPr lang="en-US" sz="970" dirty="0">
                <a:latin typeface="Inter"/>
              </a:rPr>
              <a:t> OS)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VMware VSAN*</a:t>
            </a:r>
          </a:p>
          <a:p>
            <a:pPr marL="175660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</a:rPr>
              <a:t>Nutanix*</a:t>
            </a:r>
            <a:endParaRPr lang="en-US" sz="970" dirty="0">
              <a:latin typeface="Inter"/>
              <a:ea typeface="Open Sans Light" panose="020B0306030504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229677-A54E-4A6C-BCD3-051D3D6375B3}"/>
              </a:ext>
            </a:extLst>
          </p:cNvPr>
          <p:cNvGrpSpPr/>
          <p:nvPr/>
        </p:nvGrpSpPr>
        <p:grpSpPr>
          <a:xfrm>
            <a:off x="4109206" y="5092363"/>
            <a:ext cx="3077916" cy="320650"/>
            <a:chOff x="246283" y="4326464"/>
            <a:chExt cx="2743201" cy="320696"/>
          </a:xfrm>
          <a:solidFill>
            <a:srgbClr val="0E1E75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836FFFD-958F-48A0-ADEB-7FFA7955D0A7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Appliance</a:t>
              </a:r>
              <a:endParaRPr lang="he-IL" sz="1600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ED309C-3ECD-4B5E-B554-B308C854D3C9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grpFill/>
          </p:spPr>
          <p:txBody>
            <a:bodyPr vert="horz" lIns="91428" tIns="45714" rIns="91428" bIns="45714" rtlCol="0">
              <a:noAutofit/>
            </a:bodyPr>
            <a:lstStyle/>
            <a:p>
              <a:pPr algn="ctr" defTabSz="554466">
                <a:lnSpc>
                  <a:spcPct val="90000"/>
                </a:lnSpc>
                <a:spcBef>
                  <a:spcPts val="1000"/>
                </a:spcBef>
              </a:pPr>
              <a:endParaRPr lang="he-IL" sz="16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76" name="Content Placeholder 51">
            <a:extLst>
              <a:ext uri="{FF2B5EF4-FFF2-40B4-BE49-F238E27FC236}">
                <a16:creationId xmlns:a16="http://schemas.microsoft.com/office/drawing/2014/main" id="{C8CBA4D4-FEA6-402A-8F18-2162BAA2EDF0}"/>
              </a:ext>
            </a:extLst>
          </p:cNvPr>
          <p:cNvSpPr txBox="1">
            <a:spLocks/>
          </p:cNvSpPr>
          <p:nvPr/>
        </p:nvSpPr>
        <p:spPr>
          <a:xfrm>
            <a:off x="4109206" y="5430417"/>
            <a:ext cx="3082772" cy="678446"/>
          </a:xfrm>
          <a:prstGeom prst="rect">
            <a:avLst/>
          </a:prstGeom>
        </p:spPr>
        <p:txBody>
          <a:bodyPr vert="horz" lIns="91428" tIns="45714" rIns="91428" bIns="45714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IBM Spectrum Scale* • Hadoop Appliance* </a:t>
            </a:r>
          </a:p>
          <a:p>
            <a:pPr marL="175184" indent="-173279" defTabSz="554466">
              <a:lnSpc>
                <a:spcPct val="125000"/>
              </a:lnSpc>
              <a:spcBef>
                <a:spcPts val="200"/>
              </a:spcBef>
              <a:spcAft>
                <a:spcPts val="400"/>
              </a:spcAft>
              <a:buClr>
                <a:srgbClr val="09E1AB"/>
              </a:buClr>
              <a:defRPr/>
            </a:pPr>
            <a:r>
              <a:rPr lang="en-US" sz="970" dirty="0">
                <a:latin typeface="Inter"/>
                <a:ea typeface="Open Sans Light" panose="020B0306030504020204" pitchFamily="34" charset="0"/>
              </a:rPr>
              <a:t>Oracle ZFS* • Oracle Exadata storage* </a:t>
            </a:r>
          </a:p>
        </p:txBody>
      </p:sp>
    </p:spTree>
    <p:extLst>
      <p:ext uri="{BB962C8B-B14F-4D97-AF65-F5344CB8AC3E}">
        <p14:creationId xmlns:p14="http://schemas.microsoft.com/office/powerpoint/2010/main" val="400685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20C566-E88A-41C8-A1D4-50F3F45F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896E97-76C9-4736-8E28-F2FEFEE3FD92}"/>
              </a:ext>
            </a:extLst>
          </p:cNvPr>
          <p:cNvSpPr/>
          <p:nvPr/>
        </p:nvSpPr>
        <p:spPr>
          <a:xfrm>
            <a:off x="9666265" y="2273018"/>
            <a:ext cx="1175574" cy="766300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I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2BBDAD-C4D5-4FA8-BF76-D89D8E56E8A5}"/>
              </a:ext>
            </a:extLst>
          </p:cNvPr>
          <p:cNvSpPr/>
          <p:nvPr/>
        </p:nvSpPr>
        <p:spPr>
          <a:xfrm>
            <a:off x="8124955" y="3583566"/>
            <a:ext cx="2281485" cy="766300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IL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5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1F188-499A-4416-B309-AF3EB7198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AC35131-5C15-4B9A-A38C-45E64F6CBA54}"/>
              </a:ext>
            </a:extLst>
          </p:cNvPr>
          <p:cNvSpPr/>
          <p:nvPr/>
        </p:nvSpPr>
        <p:spPr>
          <a:xfrm>
            <a:off x="7349946" y="3178646"/>
            <a:ext cx="4432352" cy="766300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IL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4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5E4465-101E-4370-A12C-C6AE4705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" y="241"/>
            <a:ext cx="12191144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4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375BA-90C2-44BD-A83D-EDF51875FBAF}"/>
              </a:ext>
            </a:extLst>
          </p:cNvPr>
          <p:cNvSpPr/>
          <p:nvPr/>
        </p:nvSpPr>
        <p:spPr>
          <a:xfrm>
            <a:off x="428" y="241"/>
            <a:ext cx="12191144" cy="685751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4937CC-5974-453C-BCC5-79A66B62AEDF}"/>
              </a:ext>
            </a:extLst>
          </p:cNvPr>
          <p:cNvSpPr txBox="1">
            <a:spLocks/>
          </p:cNvSpPr>
          <p:nvPr/>
        </p:nvSpPr>
        <p:spPr>
          <a:xfrm>
            <a:off x="3370409" y="6356145"/>
            <a:ext cx="5211714" cy="3650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54492"/>
            <a:r>
              <a:rPr lang="en-US" sz="900">
                <a:solidFill>
                  <a:srgbClr val="000000">
                    <a:tint val="75000"/>
                  </a:srgbClr>
                </a:solidFill>
                <a:latin typeface="Arial"/>
              </a:rPr>
              <a:t>©2021 – Proprietary and Confidential Information of Continuity Software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B7F7B-62C0-4942-B0E2-97275FF4B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b="6116"/>
          <a:stretch/>
        </p:blipFill>
        <p:spPr>
          <a:xfrm>
            <a:off x="428" y="-119493"/>
            <a:ext cx="12191144" cy="70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40;p21">
            <a:extLst>
              <a:ext uri="{FF2B5EF4-FFF2-40B4-BE49-F238E27FC236}">
                <a16:creationId xmlns:a16="http://schemas.microsoft.com/office/drawing/2014/main" id="{8C38D982-156D-49F4-A4AF-2FBF87A00F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881" y="1950352"/>
            <a:ext cx="4944727" cy="348743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39;p21">
            <a:extLst>
              <a:ext uri="{FF2B5EF4-FFF2-40B4-BE49-F238E27FC236}">
                <a16:creationId xmlns:a16="http://schemas.microsoft.com/office/drawing/2014/main" id="{22535051-C9E3-49D0-A16A-A9FC94309C8C}"/>
              </a:ext>
            </a:extLst>
          </p:cNvPr>
          <p:cNvSpPr txBox="1"/>
          <p:nvPr/>
        </p:nvSpPr>
        <p:spPr>
          <a:xfrm>
            <a:off x="274233" y="820031"/>
            <a:ext cx="12074441" cy="58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2" tIns="121882" rIns="121882" bIns="121882" anchor="t" anchorCtr="0">
            <a:spAutoFit/>
          </a:bodyPr>
          <a:lstStyle/>
          <a:p>
            <a:pPr defTabSz="554466"/>
            <a:r>
              <a:rPr lang="en-US" sz="220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Ensure storage systems are hardened and can withstand ransomware and other cyber-attacks </a:t>
            </a:r>
            <a:endParaRPr sz="2200" b="1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27" name="Google Shape;141;p21">
            <a:extLst>
              <a:ext uri="{FF2B5EF4-FFF2-40B4-BE49-F238E27FC236}">
                <a16:creationId xmlns:a16="http://schemas.microsoft.com/office/drawing/2014/main" id="{4D6FCFE5-B0A0-43B3-8D68-719DA363A19F}"/>
              </a:ext>
            </a:extLst>
          </p:cNvPr>
          <p:cNvSpPr txBox="1"/>
          <p:nvPr/>
        </p:nvSpPr>
        <p:spPr>
          <a:xfrm>
            <a:off x="5076422" y="1731965"/>
            <a:ext cx="5615212" cy="54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2" tIns="121882" rIns="121882" bIns="121882" anchor="t" anchorCtr="0">
            <a:spAutoFit/>
          </a:bodyPr>
          <a:lstStyle/>
          <a:p>
            <a:pPr defTabSz="554466"/>
            <a:r>
              <a:rPr lang="en-US" sz="1940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Inter-Regular"/>
                <a:sym typeface="Inter-Regular"/>
              </a:rPr>
              <a:t>Protection &amp; Compliance </a:t>
            </a:r>
            <a:endParaRPr sz="1940" b="1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Inter-Regular"/>
              <a:sym typeface="Inter-Regular"/>
            </a:endParaRPr>
          </a:p>
        </p:txBody>
      </p:sp>
      <p:sp>
        <p:nvSpPr>
          <p:cNvPr id="28" name="Google Shape;142;p21">
            <a:extLst>
              <a:ext uri="{FF2B5EF4-FFF2-40B4-BE49-F238E27FC236}">
                <a16:creationId xmlns:a16="http://schemas.microsoft.com/office/drawing/2014/main" id="{BAD558E3-0E11-459B-A063-438AC6CC9D7E}"/>
              </a:ext>
            </a:extLst>
          </p:cNvPr>
          <p:cNvSpPr txBox="1"/>
          <p:nvPr/>
        </p:nvSpPr>
        <p:spPr>
          <a:xfrm>
            <a:off x="4907171" y="2105431"/>
            <a:ext cx="6706948" cy="172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2" tIns="121882" rIns="121882" bIns="121882" anchor="t" anchorCtr="0">
            <a:spAutoFit/>
          </a:bodyPr>
          <a:lstStyle/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Eliminate manual security validation efforts </a:t>
            </a:r>
          </a:p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Obtain valuable remediation guidance 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Meet IT Audit requirements: providing evidence for compliance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Eliminate configuration drift: tracking security configuration changes 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29" name="Google Shape;143;p21">
            <a:extLst>
              <a:ext uri="{FF2B5EF4-FFF2-40B4-BE49-F238E27FC236}">
                <a16:creationId xmlns:a16="http://schemas.microsoft.com/office/drawing/2014/main" id="{E69AEC3A-D336-4F46-B70B-28B9693D2FDE}"/>
              </a:ext>
            </a:extLst>
          </p:cNvPr>
          <p:cNvSpPr txBox="1"/>
          <p:nvPr/>
        </p:nvSpPr>
        <p:spPr>
          <a:xfrm>
            <a:off x="5076422" y="4031064"/>
            <a:ext cx="5615212" cy="54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2" tIns="121882" rIns="121882" bIns="121882" anchor="t" anchorCtr="0">
            <a:spAutoFit/>
          </a:bodyPr>
          <a:lstStyle/>
          <a:p>
            <a:pPr defTabSz="554466"/>
            <a:r>
              <a:rPr lang="en-US" sz="1940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Inter-Regular"/>
                <a:sym typeface="Inter-Regular"/>
              </a:rPr>
              <a:t>Visibility &amp; Prioritization </a:t>
            </a:r>
            <a:endParaRPr sz="1940" b="1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Inter-Regular"/>
              <a:sym typeface="Inter-Regular"/>
            </a:endParaRPr>
          </a:p>
        </p:txBody>
      </p:sp>
      <p:sp>
        <p:nvSpPr>
          <p:cNvPr id="30" name="Google Shape;144;p21">
            <a:extLst>
              <a:ext uri="{FF2B5EF4-FFF2-40B4-BE49-F238E27FC236}">
                <a16:creationId xmlns:a16="http://schemas.microsoft.com/office/drawing/2014/main" id="{1E820C15-1DDE-4AB7-9D16-6440A083E625}"/>
              </a:ext>
            </a:extLst>
          </p:cNvPr>
          <p:cNvSpPr txBox="1"/>
          <p:nvPr/>
        </p:nvSpPr>
        <p:spPr>
          <a:xfrm>
            <a:off x="4907171" y="4414885"/>
            <a:ext cx="7284402" cy="135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2" tIns="121882" rIns="121882" bIns="121882" anchor="t" anchorCtr="0">
            <a:spAutoFit/>
          </a:bodyPr>
          <a:lstStyle/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Reporting and dashboarding of remediation status and risk reduction trends 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Routinely updated risk knowledgebase 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207925" indent="-207925" defTabSz="554466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Easily customizable with required additional security checks </a:t>
            </a:r>
            <a:endParaRPr sz="160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FA30900A-5BA2-4B67-9D25-248B0B6FD0F9}"/>
              </a:ext>
            </a:extLst>
          </p:cNvPr>
          <p:cNvSpPr/>
          <p:nvPr/>
        </p:nvSpPr>
        <p:spPr>
          <a:xfrm>
            <a:off x="7884029" y="422527"/>
            <a:ext cx="4097766" cy="1572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66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65263F9E-00CB-4D27-B086-CA8CF6F58A02}"/>
              </a:ext>
            </a:extLst>
          </p:cNvPr>
          <p:cNvSpPr txBox="1">
            <a:spLocks/>
          </p:cNvSpPr>
          <p:nvPr/>
        </p:nvSpPr>
        <p:spPr>
          <a:xfrm>
            <a:off x="374109" y="372091"/>
            <a:ext cx="11443782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66">
              <a:defRPr/>
            </a:pP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BENEFITS OF USING STORAGEGUARD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/>
        </p:nvSpPr>
        <p:spPr>
          <a:xfrm>
            <a:off x="6188415" y="1107631"/>
            <a:ext cx="5914592" cy="6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t" anchorCtr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n-US" sz="2395" b="1" kern="0" dirty="0">
                <a:solidFill>
                  <a:srgbClr val="09E1AB"/>
                </a:solidFill>
                <a:latin typeface="Inter-Regular"/>
                <a:ea typeface="Inter-Regular"/>
                <a:cs typeface="Inter-Regular"/>
                <a:sym typeface="Inter-Regular"/>
              </a:rPr>
              <a:t>STORAGEGUARD RISK ASSESSMENT </a:t>
            </a:r>
            <a:endParaRPr sz="2395" b="1" kern="0" dirty="0">
              <a:solidFill>
                <a:srgbClr val="09E1AB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6188415" y="2412430"/>
            <a:ext cx="5310828" cy="69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t" anchorCtr="0">
            <a:spAutoFit/>
          </a:bodyPr>
          <a:lstStyle/>
          <a:p>
            <a:pPr defTabSz="1219107">
              <a:lnSpc>
                <a:spcPct val="150000"/>
              </a:lnSpc>
              <a:buClr>
                <a:srgbClr val="000000"/>
              </a:buClr>
            </a:pPr>
            <a:r>
              <a:rPr lang="en-US" sz="1940" kern="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one-time scan of up to 25 storage systems </a:t>
            </a:r>
            <a:endParaRPr sz="1940" kern="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6469899" y="3106520"/>
            <a:ext cx="5107641" cy="221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t" anchorCtr="0">
            <a:spAutoFit/>
          </a:bodyPr>
          <a:lstStyle/>
          <a:p>
            <a:pPr marL="277246" indent="-277246" defTabSz="1219107">
              <a:lnSpc>
                <a:spcPct val="20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Complete and actionable findings report </a:t>
            </a:r>
          </a:p>
          <a:p>
            <a:pPr marL="277246" indent="-277246" defTabSz="1219107">
              <a:lnSpc>
                <a:spcPct val="20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Performed by Continuity’s Professional Services team </a:t>
            </a:r>
          </a:p>
          <a:p>
            <a:pPr marL="277246" indent="-277246" defTabSz="1219107">
              <a:lnSpc>
                <a:spcPct val="20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Requires minimal customer effort </a:t>
            </a:r>
            <a:endParaRPr sz="1600" kern="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77246" indent="-277246" defTabSz="1219107">
              <a:lnSpc>
                <a:spcPct val="20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Full risk report completed within 1 week </a:t>
            </a:r>
            <a:endParaRPr sz="1600" kern="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7" name="Google Shape;237;p28"/>
          <p:cNvSpPr/>
          <p:nvPr/>
        </p:nvSpPr>
        <p:spPr>
          <a:xfrm>
            <a:off x="428" y="241"/>
            <a:ext cx="6095572" cy="68575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1" tIns="121891" rIns="121891" bIns="121891" anchor="ctr" anchorCtr="0">
            <a:noAutofit/>
          </a:bodyPr>
          <a:lstStyle/>
          <a:p>
            <a:pPr defTabSz="1219107">
              <a:buClr>
                <a:srgbClr val="000000"/>
              </a:buClr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59" y="951174"/>
            <a:ext cx="5175038" cy="516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">
            <a:extLst>
              <a:ext uri="{FF2B5EF4-FFF2-40B4-BE49-F238E27FC236}">
                <a16:creationId xmlns:a16="http://schemas.microsoft.com/office/drawing/2014/main" id="{586D3264-6E65-4BBF-A635-ECB13A357B04}"/>
              </a:ext>
            </a:extLst>
          </p:cNvPr>
          <p:cNvSpPr txBox="1">
            <a:spLocks/>
          </p:cNvSpPr>
          <p:nvPr/>
        </p:nvSpPr>
        <p:spPr>
          <a:xfrm>
            <a:off x="1718635" y="3824462"/>
            <a:ext cx="8732751" cy="1677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Open Sans" panose="020B0606030504020204"/>
              </a:rPr>
              <a:t>2021 will see a major emphasis in 	developing more comprehensive storage system security</a:t>
            </a:r>
            <a:endParaRPr lang="en-US" sz="3200" dirty="0">
              <a:solidFill>
                <a:srgbClr val="FFFFFF"/>
              </a:solidFill>
              <a:latin typeface="Open Sans" panose="020B0606030504020204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D7455-9942-4A7F-9825-331E3A4815B2}"/>
              </a:ext>
            </a:extLst>
          </p:cNvPr>
          <p:cNvSpPr txBox="1"/>
          <p:nvPr/>
        </p:nvSpPr>
        <p:spPr>
          <a:xfrm>
            <a:off x="2188565" y="3373205"/>
            <a:ext cx="1042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80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F6B9C7-D913-4107-9DFF-77793B9CEB17}"/>
              </a:ext>
            </a:extLst>
          </p:cNvPr>
          <p:cNvSpPr txBox="1"/>
          <p:nvPr/>
        </p:nvSpPr>
        <p:spPr>
          <a:xfrm>
            <a:off x="8466670" y="4857334"/>
            <a:ext cx="1042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80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E6F21A-19B4-4078-85B4-7FA63A2A8390}"/>
              </a:ext>
            </a:extLst>
          </p:cNvPr>
          <p:cNvSpPr txBox="1"/>
          <p:nvPr/>
        </p:nvSpPr>
        <p:spPr>
          <a:xfrm>
            <a:off x="2101483" y="360304"/>
            <a:ext cx="1042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80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7E735-EFD9-4816-9A27-3F14E7C668BF}"/>
              </a:ext>
            </a:extLst>
          </p:cNvPr>
          <p:cNvSpPr txBox="1"/>
          <p:nvPr/>
        </p:nvSpPr>
        <p:spPr>
          <a:xfrm>
            <a:off x="8989150" y="1824840"/>
            <a:ext cx="1042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800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E146C7-4CFC-4B97-B582-AD57551B4A44}"/>
              </a:ext>
            </a:extLst>
          </p:cNvPr>
          <p:cNvSpPr/>
          <p:nvPr/>
        </p:nvSpPr>
        <p:spPr>
          <a:xfrm>
            <a:off x="428" y="2598472"/>
            <a:ext cx="12191144" cy="376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US" sz="1092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0" name="Picture 2" descr="How Can Media Companies Be More Confident in Their Cybersecurity Strategy  and Policy? | The Media Trust">
            <a:extLst>
              <a:ext uri="{FF2B5EF4-FFF2-40B4-BE49-F238E27FC236}">
                <a16:creationId xmlns:a16="http://schemas.microsoft.com/office/drawing/2014/main" id="{541447D8-45B2-48C0-86B8-3D4538A6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37487" r="10814" b="44778"/>
          <a:stretch/>
        </p:blipFill>
        <p:spPr bwMode="auto">
          <a:xfrm>
            <a:off x="5171845" y="2689676"/>
            <a:ext cx="1812180" cy="2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B21F24-F532-41D6-A149-115023F57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316" y="245064"/>
            <a:ext cx="2868270" cy="1751493"/>
          </a:xfrm>
          <a:prstGeom prst="rect">
            <a:avLst/>
          </a:prstGeom>
          <a:solidFill>
            <a:srgbClr val="0E1E75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87009D-DFDD-4F73-BC3A-3BECF611B5B4}"/>
              </a:ext>
            </a:extLst>
          </p:cNvPr>
          <p:cNvSpPr txBox="1"/>
          <p:nvPr/>
        </p:nvSpPr>
        <p:spPr>
          <a:xfrm>
            <a:off x="1110694" y="760214"/>
            <a:ext cx="9578756" cy="1647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9" algn="ctr" defTabSz="914358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Ransomware attacks are targeting organizations’ network-attached storage (NAS) and backup storage devices.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279407-B399-4F03-82DD-48C57C327199}"/>
              </a:ext>
            </a:extLst>
          </p:cNvPr>
          <p:cNvSpPr/>
          <p:nvPr/>
        </p:nvSpPr>
        <p:spPr>
          <a:xfrm>
            <a:off x="4279" y="5640525"/>
            <a:ext cx="12191144" cy="376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n-US" sz="1092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" name="Picture 4" descr="Forbes Logo PNG Transparent &amp; SVG Vector - Freebie Supply">
            <a:extLst>
              <a:ext uri="{FF2B5EF4-FFF2-40B4-BE49-F238E27FC236}">
                <a16:creationId xmlns:a16="http://schemas.microsoft.com/office/drawing/2014/main" id="{D2541E87-8735-4997-BC5F-B403F366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85" y="5646972"/>
            <a:ext cx="1007507" cy="3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3045" y="3174501"/>
            <a:ext cx="4105912" cy="50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8DC89B02-C174-4B7E-B855-45CF6FEC4A8E}"/>
              </a:ext>
            </a:extLst>
          </p:cNvPr>
          <p:cNvSpPr/>
          <p:nvPr/>
        </p:nvSpPr>
        <p:spPr>
          <a:xfrm>
            <a:off x="4807037" y="956395"/>
            <a:ext cx="6972718" cy="5091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B46B099B-5AF4-4ED0-B26A-442DCCA4F530}"/>
              </a:ext>
            </a:extLst>
          </p:cNvPr>
          <p:cNvSpPr/>
          <p:nvPr/>
        </p:nvSpPr>
        <p:spPr>
          <a:xfrm>
            <a:off x="5801835" y="744270"/>
            <a:ext cx="4984959" cy="431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027E724-E179-4813-824B-DA7168581603}"/>
              </a:ext>
            </a:extLst>
          </p:cNvPr>
          <p:cNvSpPr/>
          <p:nvPr/>
        </p:nvSpPr>
        <p:spPr>
          <a:xfrm>
            <a:off x="2554114" y="422423"/>
            <a:ext cx="9428630" cy="1572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E58D5E31-BA1F-4628-9172-49164F0ADBEA}"/>
              </a:ext>
            </a:extLst>
          </p:cNvPr>
          <p:cNvSpPr/>
          <p:nvPr/>
        </p:nvSpPr>
        <p:spPr>
          <a:xfrm>
            <a:off x="4994846" y="1355952"/>
            <a:ext cx="1404438" cy="8722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430889AD-25AE-460C-A04B-F85862DAE7DB}"/>
              </a:ext>
            </a:extLst>
          </p:cNvPr>
          <p:cNvSpPr/>
          <p:nvPr/>
        </p:nvSpPr>
        <p:spPr>
          <a:xfrm>
            <a:off x="6849855" y="1423864"/>
            <a:ext cx="1077248" cy="736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57C29F0F-8D42-4D10-917A-7F83EDBFCC19}"/>
              </a:ext>
            </a:extLst>
          </p:cNvPr>
          <p:cNvSpPr/>
          <p:nvPr/>
        </p:nvSpPr>
        <p:spPr>
          <a:xfrm>
            <a:off x="8526182" y="1423864"/>
            <a:ext cx="1155393" cy="7363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DFE8E1E2-C982-4EB0-BB70-622F5FC00DF5}"/>
              </a:ext>
            </a:extLst>
          </p:cNvPr>
          <p:cNvSpPr/>
          <p:nvPr/>
        </p:nvSpPr>
        <p:spPr>
          <a:xfrm>
            <a:off x="10210862" y="1714297"/>
            <a:ext cx="1377720" cy="3108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40597B47-E956-4A63-8085-D19D5E10E4AE}"/>
              </a:ext>
            </a:extLst>
          </p:cNvPr>
          <p:cNvSpPr/>
          <p:nvPr/>
        </p:nvSpPr>
        <p:spPr>
          <a:xfrm>
            <a:off x="4926932" y="2735884"/>
            <a:ext cx="1551260" cy="7917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1782B171-D2DA-4B70-8B6D-F21F88EC2F4D}"/>
              </a:ext>
            </a:extLst>
          </p:cNvPr>
          <p:cNvSpPr/>
          <p:nvPr/>
        </p:nvSpPr>
        <p:spPr>
          <a:xfrm>
            <a:off x="6773649" y="2782118"/>
            <a:ext cx="1350561" cy="568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1451B61-24E5-4139-A746-ACDB9FC41AF6}"/>
              </a:ext>
            </a:extLst>
          </p:cNvPr>
          <p:cNvSpPr/>
          <p:nvPr/>
        </p:nvSpPr>
        <p:spPr>
          <a:xfrm>
            <a:off x="8498803" y="3008080"/>
            <a:ext cx="1350691" cy="3063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247D65ED-9E71-4B79-9B9B-324ECE8398AF}"/>
              </a:ext>
            </a:extLst>
          </p:cNvPr>
          <p:cNvSpPr/>
          <p:nvPr/>
        </p:nvSpPr>
        <p:spPr>
          <a:xfrm>
            <a:off x="10439529" y="2847521"/>
            <a:ext cx="943586" cy="5035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45BA6E9F-248E-4F6E-AEA1-19C340934488}"/>
              </a:ext>
            </a:extLst>
          </p:cNvPr>
          <p:cNvSpPr/>
          <p:nvPr/>
        </p:nvSpPr>
        <p:spPr>
          <a:xfrm>
            <a:off x="5050232" y="4176155"/>
            <a:ext cx="1349052" cy="3757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3A18DD04-C47F-4675-BB7E-18A905712810}"/>
              </a:ext>
            </a:extLst>
          </p:cNvPr>
          <p:cNvSpPr/>
          <p:nvPr/>
        </p:nvSpPr>
        <p:spPr>
          <a:xfrm>
            <a:off x="6843424" y="4079583"/>
            <a:ext cx="1175052" cy="490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A4AADD01-943A-495C-A2EC-43D6B7DDD6FE}"/>
              </a:ext>
            </a:extLst>
          </p:cNvPr>
          <p:cNvSpPr/>
          <p:nvPr/>
        </p:nvSpPr>
        <p:spPr>
          <a:xfrm>
            <a:off x="8515944" y="4307498"/>
            <a:ext cx="1231898" cy="2580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5FFFD758-DF6F-46CC-B6E1-13F64A085258}"/>
              </a:ext>
            </a:extLst>
          </p:cNvPr>
          <p:cNvSpPr/>
          <p:nvPr/>
        </p:nvSpPr>
        <p:spPr>
          <a:xfrm>
            <a:off x="10164078" y="4079583"/>
            <a:ext cx="1564845" cy="5688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3252C95-421F-4F79-BBBF-6228D856EEB3}"/>
              </a:ext>
            </a:extLst>
          </p:cNvPr>
          <p:cNvSpPr/>
          <p:nvPr/>
        </p:nvSpPr>
        <p:spPr>
          <a:xfrm>
            <a:off x="5037763" y="5296567"/>
            <a:ext cx="1321695" cy="3451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A7DB114-3DB0-4794-A337-A099728D7447}"/>
              </a:ext>
            </a:extLst>
          </p:cNvPr>
          <p:cNvSpPr/>
          <p:nvPr/>
        </p:nvSpPr>
        <p:spPr>
          <a:xfrm>
            <a:off x="6792320" y="5015315"/>
            <a:ext cx="1396023" cy="9597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FA21D050-C9A1-46DC-B38A-39B3EB752B33}"/>
              </a:ext>
            </a:extLst>
          </p:cNvPr>
          <p:cNvSpPr/>
          <p:nvPr/>
        </p:nvSpPr>
        <p:spPr>
          <a:xfrm>
            <a:off x="8515607" y="5394225"/>
            <a:ext cx="1317131" cy="2018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E0EC1CFD-A4A0-45B2-9D2C-779C34AE8D00}"/>
              </a:ext>
            </a:extLst>
          </p:cNvPr>
          <p:cNvSpPr/>
          <p:nvPr/>
        </p:nvSpPr>
        <p:spPr>
          <a:xfrm>
            <a:off x="10403382" y="5351066"/>
            <a:ext cx="911440" cy="2882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F948CF1A-1C73-453C-B19C-DBFAAAC72824}"/>
              </a:ext>
            </a:extLst>
          </p:cNvPr>
          <p:cNvSpPr txBox="1"/>
          <p:nvPr/>
        </p:nvSpPr>
        <p:spPr>
          <a:xfrm>
            <a:off x="6631881" y="795866"/>
            <a:ext cx="3532197" cy="321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/>
            <a:r>
              <a:rPr sz="2092" b="1" spc="-3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SELECTE</a:t>
            </a:r>
            <a:r>
              <a:rPr sz="2092" b="1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D</a:t>
            </a:r>
            <a:r>
              <a:rPr sz="2092" b="1" spc="6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 </a:t>
            </a:r>
            <a:r>
              <a:rPr sz="2092" b="1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CUS</a:t>
            </a:r>
            <a:r>
              <a:rPr sz="2092" b="1" spc="-73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T</a:t>
            </a:r>
            <a:r>
              <a:rPr sz="2092" b="1" dirty="0">
                <a:solidFill>
                  <a:srgbClr val="0E1E75"/>
                </a:solidFill>
                <a:latin typeface="Inter-Regular" panose="020B0604020202020204" charset="0"/>
                <a:ea typeface="Inter-Regular" panose="020B0604020202020204" charset="0"/>
                <a:cs typeface="Arial Black"/>
              </a:rPr>
              <a:t>OMERS</a:t>
            </a:r>
            <a:endParaRPr sz="2092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 Black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6926151-860E-4B1F-BF06-438698952608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ABOUT</a:t>
            </a:r>
            <a:r>
              <a:rPr lang="en-US" sz="2395" kern="0" spc="-3" dirty="0">
                <a:latin typeface="Inter-Regular" panose="020B0604020202020204" charset="0"/>
                <a:ea typeface="Inter-Regular" panose="020B0604020202020204" charset="0"/>
              </a:rPr>
              <a:t> </a:t>
            </a: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US</a:t>
            </a: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456C1579-01CC-4BFA-A954-4C7F39E9B7A4}"/>
              </a:ext>
            </a:extLst>
          </p:cNvPr>
          <p:cNvSpPr txBox="1"/>
          <p:nvPr/>
        </p:nvSpPr>
        <p:spPr>
          <a:xfrm>
            <a:off x="373707" y="1423865"/>
            <a:ext cx="3650412" cy="2324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931085" defTabSz="554492">
              <a:lnSpc>
                <a:spcPct val="119500"/>
              </a:lnSpc>
            </a:pP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Founded</a:t>
            </a:r>
            <a:r>
              <a:rPr sz="2092" spc="-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2005</a:t>
            </a:r>
            <a:r>
              <a:rPr lang="en-US"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lang="en-US"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elpin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lang="en-US" sz="2092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enterprise</a:t>
            </a:r>
            <a:r>
              <a:rPr sz="2092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2092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2092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with:</a:t>
            </a:r>
            <a:endParaRPr sz="2092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486336" marR="3081" indent="-277246" defTabSz="554492">
              <a:lnSpc>
                <a:spcPct val="105100"/>
              </a:lnSpc>
              <a:spcBef>
                <a:spcPts val="1286"/>
              </a:spcBef>
              <a:buClr>
                <a:srgbClr val="0E1E75"/>
              </a:buClr>
              <a:buFont typeface="Arial" panose="020B0604020202020204" pitchFamily="34" charset="0"/>
              <a:buChar char="•"/>
            </a:pP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Proactively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preventin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sz="1698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outages an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dat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1698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los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698" spc="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incident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698" spc="6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on 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critical IT</a:t>
            </a:r>
            <a:endParaRPr sz="1698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277246" indent="-277246" defTabSz="554492">
              <a:spcBef>
                <a:spcPts val="25"/>
              </a:spcBef>
              <a:buClr>
                <a:srgbClr val="0E1E75"/>
              </a:buClr>
              <a:buFont typeface="Arial" panose="020B0604020202020204" pitchFamily="34" charset="0"/>
              <a:buChar char="•"/>
            </a:pPr>
            <a:endParaRPr sz="194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486336" marR="269545" indent="-277246" defTabSz="554492">
              <a:lnSpc>
                <a:spcPct val="105100"/>
              </a:lnSpc>
              <a:buClr>
                <a:srgbClr val="0E1E75"/>
              </a:buClr>
              <a:buFont typeface="Arial" panose="020B0604020202020204" pitchFamily="34" charset="0"/>
              <a:buChar char="•"/>
            </a:pP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Ensuring the security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o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 </a:t>
            </a:r>
            <a:r>
              <a:rPr sz="1698" spc="-3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data </a:t>
            </a:r>
            <a:r>
              <a:rPr sz="169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storage systems</a:t>
            </a:r>
            <a:endParaRPr sz="1698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2">
            <a:extLst>
              <a:ext uri="{FF2B5EF4-FFF2-40B4-BE49-F238E27FC236}">
                <a16:creationId xmlns:a16="http://schemas.microsoft.com/office/drawing/2014/main" id="{B75DF77E-3608-4B37-950D-E7667BD45E4D}"/>
              </a:ext>
            </a:extLst>
          </p:cNvPr>
          <p:cNvSpPr/>
          <p:nvPr/>
        </p:nvSpPr>
        <p:spPr>
          <a:xfrm>
            <a:off x="381394" y="944368"/>
            <a:ext cx="3795196" cy="1256081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58" y="2071011"/>
                </a:lnTo>
                <a:lnTo>
                  <a:pt x="5598310" y="2068628"/>
                </a:lnTo>
                <a:lnTo>
                  <a:pt x="5655950" y="2061603"/>
                </a:lnTo>
                <a:lnTo>
                  <a:pt x="5712093" y="2050121"/>
                </a:lnTo>
                <a:lnTo>
                  <a:pt x="5766553" y="2034366"/>
                </a:lnTo>
                <a:lnTo>
                  <a:pt x="5819146" y="2014524"/>
                </a:lnTo>
                <a:lnTo>
                  <a:pt x="5869686" y="1990780"/>
                </a:lnTo>
                <a:lnTo>
                  <a:pt x="5917989" y="1963318"/>
                </a:lnTo>
                <a:lnTo>
                  <a:pt x="5963870" y="1932325"/>
                </a:lnTo>
                <a:lnTo>
                  <a:pt x="6007143" y="1897984"/>
                </a:lnTo>
                <a:lnTo>
                  <a:pt x="6047624" y="1860480"/>
                </a:lnTo>
                <a:lnTo>
                  <a:pt x="6085127" y="1819999"/>
                </a:lnTo>
                <a:lnTo>
                  <a:pt x="6119468" y="1776726"/>
                </a:lnTo>
                <a:lnTo>
                  <a:pt x="6150462" y="1730845"/>
                </a:lnTo>
                <a:lnTo>
                  <a:pt x="6177924" y="1682542"/>
                </a:lnTo>
                <a:lnTo>
                  <a:pt x="6201668" y="1632002"/>
                </a:lnTo>
                <a:lnTo>
                  <a:pt x="6221510" y="1579409"/>
                </a:lnTo>
                <a:lnTo>
                  <a:pt x="6237264" y="1524949"/>
                </a:lnTo>
                <a:lnTo>
                  <a:pt x="6248747" y="1468806"/>
                </a:lnTo>
                <a:lnTo>
                  <a:pt x="6255772" y="1411166"/>
                </a:lnTo>
                <a:lnTo>
                  <a:pt x="6258154" y="1352214"/>
                </a:lnTo>
                <a:lnTo>
                  <a:pt x="6257360" y="93708"/>
                </a:lnTo>
                <a:lnTo>
                  <a:pt x="6244064" y="53744"/>
                </a:lnTo>
                <a:lnTo>
                  <a:pt x="6217093" y="22626"/>
                </a:lnTo>
                <a:lnTo>
                  <a:pt x="6179977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3">
            <a:extLst>
              <a:ext uri="{FF2B5EF4-FFF2-40B4-BE49-F238E27FC236}">
                <a16:creationId xmlns:a16="http://schemas.microsoft.com/office/drawing/2014/main" id="{11B5C083-4464-48A2-B265-AEB6AEFB101D}"/>
              </a:ext>
            </a:extLst>
          </p:cNvPr>
          <p:cNvSpPr/>
          <p:nvPr/>
        </p:nvSpPr>
        <p:spPr>
          <a:xfrm>
            <a:off x="381394" y="2451226"/>
            <a:ext cx="3795196" cy="1502522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58" y="2477541"/>
                </a:lnTo>
                <a:lnTo>
                  <a:pt x="5598310" y="2475158"/>
                </a:lnTo>
                <a:lnTo>
                  <a:pt x="5655950" y="2468133"/>
                </a:lnTo>
                <a:lnTo>
                  <a:pt x="5712093" y="2456651"/>
                </a:lnTo>
                <a:lnTo>
                  <a:pt x="5766553" y="2440896"/>
                </a:lnTo>
                <a:lnTo>
                  <a:pt x="5819146" y="2421054"/>
                </a:lnTo>
                <a:lnTo>
                  <a:pt x="5869686" y="2397310"/>
                </a:lnTo>
                <a:lnTo>
                  <a:pt x="5917989" y="2369848"/>
                </a:lnTo>
                <a:lnTo>
                  <a:pt x="5963870" y="2338854"/>
                </a:lnTo>
                <a:lnTo>
                  <a:pt x="6007143" y="2304512"/>
                </a:lnTo>
                <a:lnTo>
                  <a:pt x="6047624" y="2267008"/>
                </a:lnTo>
                <a:lnTo>
                  <a:pt x="6085127" y="2226527"/>
                </a:lnTo>
                <a:lnTo>
                  <a:pt x="6119468" y="2183253"/>
                </a:lnTo>
                <a:lnTo>
                  <a:pt x="6150462" y="2137372"/>
                </a:lnTo>
                <a:lnTo>
                  <a:pt x="6177924" y="2089068"/>
                </a:lnTo>
                <a:lnTo>
                  <a:pt x="6201668" y="2038527"/>
                </a:lnTo>
                <a:lnTo>
                  <a:pt x="6221510" y="1985933"/>
                </a:lnTo>
                <a:lnTo>
                  <a:pt x="6237264" y="1931471"/>
                </a:lnTo>
                <a:lnTo>
                  <a:pt x="6248747" y="1875327"/>
                </a:lnTo>
                <a:lnTo>
                  <a:pt x="6255772" y="1817686"/>
                </a:lnTo>
                <a:lnTo>
                  <a:pt x="6258154" y="1758731"/>
                </a:lnTo>
                <a:lnTo>
                  <a:pt x="6257360" y="93710"/>
                </a:lnTo>
                <a:lnTo>
                  <a:pt x="6244064" y="53750"/>
                </a:lnTo>
                <a:lnTo>
                  <a:pt x="6217093" y="22630"/>
                </a:lnTo>
                <a:lnTo>
                  <a:pt x="6179977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29698F68-9BD3-4A8D-9343-50B80036A660}"/>
              </a:ext>
            </a:extLst>
          </p:cNvPr>
          <p:cNvSpPr/>
          <p:nvPr/>
        </p:nvSpPr>
        <p:spPr>
          <a:xfrm>
            <a:off x="4598098" y="944368"/>
            <a:ext cx="3795196" cy="1256081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45" y="2071011"/>
                </a:lnTo>
                <a:lnTo>
                  <a:pt x="5598299" y="2068628"/>
                </a:lnTo>
                <a:lnTo>
                  <a:pt x="5655941" y="2061603"/>
                </a:lnTo>
                <a:lnTo>
                  <a:pt x="5712084" y="2050121"/>
                </a:lnTo>
                <a:lnTo>
                  <a:pt x="5766545" y="2034366"/>
                </a:lnTo>
                <a:lnTo>
                  <a:pt x="5819138" y="2014524"/>
                </a:lnTo>
                <a:lnTo>
                  <a:pt x="5869679" y="1990780"/>
                </a:lnTo>
                <a:lnTo>
                  <a:pt x="5917982" y="1963318"/>
                </a:lnTo>
                <a:lnTo>
                  <a:pt x="5963863" y="1932325"/>
                </a:lnTo>
                <a:lnTo>
                  <a:pt x="6007135" y="1897984"/>
                </a:lnTo>
                <a:lnTo>
                  <a:pt x="6047616" y="1860480"/>
                </a:lnTo>
                <a:lnTo>
                  <a:pt x="6085119" y="1819999"/>
                </a:lnTo>
                <a:lnTo>
                  <a:pt x="6119459" y="1776726"/>
                </a:lnTo>
                <a:lnTo>
                  <a:pt x="6150453" y="1730845"/>
                </a:lnTo>
                <a:lnTo>
                  <a:pt x="6177913" y="1682542"/>
                </a:lnTo>
                <a:lnTo>
                  <a:pt x="6201657" y="1632002"/>
                </a:lnTo>
                <a:lnTo>
                  <a:pt x="6221498" y="1579409"/>
                </a:lnTo>
                <a:lnTo>
                  <a:pt x="6237252" y="1524949"/>
                </a:lnTo>
                <a:lnTo>
                  <a:pt x="6248734" y="1468806"/>
                </a:lnTo>
                <a:lnTo>
                  <a:pt x="6255759" y="1411166"/>
                </a:lnTo>
                <a:lnTo>
                  <a:pt x="6258142" y="1352214"/>
                </a:lnTo>
                <a:lnTo>
                  <a:pt x="6257348" y="93717"/>
                </a:lnTo>
                <a:lnTo>
                  <a:pt x="6244055" y="53750"/>
                </a:lnTo>
                <a:lnTo>
                  <a:pt x="6217086" y="22629"/>
                </a:lnTo>
                <a:lnTo>
                  <a:pt x="6179973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48C2E9C7-5637-4DE9-A8E9-903A884F3741}"/>
              </a:ext>
            </a:extLst>
          </p:cNvPr>
          <p:cNvSpPr/>
          <p:nvPr/>
        </p:nvSpPr>
        <p:spPr>
          <a:xfrm>
            <a:off x="4598098" y="2451226"/>
            <a:ext cx="3795196" cy="1502522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45" y="2477541"/>
                </a:lnTo>
                <a:lnTo>
                  <a:pt x="5598299" y="2475158"/>
                </a:lnTo>
                <a:lnTo>
                  <a:pt x="5655941" y="2468133"/>
                </a:lnTo>
                <a:lnTo>
                  <a:pt x="5712084" y="2456651"/>
                </a:lnTo>
                <a:lnTo>
                  <a:pt x="5766545" y="2440896"/>
                </a:lnTo>
                <a:lnTo>
                  <a:pt x="5819138" y="2421054"/>
                </a:lnTo>
                <a:lnTo>
                  <a:pt x="5869679" y="2397310"/>
                </a:lnTo>
                <a:lnTo>
                  <a:pt x="5917982" y="2369848"/>
                </a:lnTo>
                <a:lnTo>
                  <a:pt x="5963863" y="2338854"/>
                </a:lnTo>
                <a:lnTo>
                  <a:pt x="6007135" y="2304512"/>
                </a:lnTo>
                <a:lnTo>
                  <a:pt x="6047616" y="2267008"/>
                </a:lnTo>
                <a:lnTo>
                  <a:pt x="6085119" y="2226527"/>
                </a:lnTo>
                <a:lnTo>
                  <a:pt x="6119459" y="2183253"/>
                </a:lnTo>
                <a:lnTo>
                  <a:pt x="6150453" y="2137372"/>
                </a:lnTo>
                <a:lnTo>
                  <a:pt x="6177913" y="2089068"/>
                </a:lnTo>
                <a:lnTo>
                  <a:pt x="6201657" y="2038527"/>
                </a:lnTo>
                <a:lnTo>
                  <a:pt x="6221498" y="1985933"/>
                </a:lnTo>
                <a:lnTo>
                  <a:pt x="6237252" y="1931471"/>
                </a:lnTo>
                <a:lnTo>
                  <a:pt x="6248734" y="1875327"/>
                </a:lnTo>
                <a:lnTo>
                  <a:pt x="6255759" y="1817686"/>
                </a:lnTo>
                <a:lnTo>
                  <a:pt x="6258142" y="1758731"/>
                </a:lnTo>
                <a:lnTo>
                  <a:pt x="6257348" y="93720"/>
                </a:lnTo>
                <a:lnTo>
                  <a:pt x="6244055" y="53755"/>
                </a:lnTo>
                <a:lnTo>
                  <a:pt x="6217086" y="22632"/>
                </a:lnTo>
                <a:lnTo>
                  <a:pt x="6179973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6">
            <a:extLst>
              <a:ext uri="{FF2B5EF4-FFF2-40B4-BE49-F238E27FC236}">
                <a16:creationId xmlns:a16="http://schemas.microsoft.com/office/drawing/2014/main" id="{52D79664-056F-43E5-935F-D2287BBD41CD}"/>
              </a:ext>
            </a:extLst>
          </p:cNvPr>
          <p:cNvSpPr/>
          <p:nvPr/>
        </p:nvSpPr>
        <p:spPr>
          <a:xfrm>
            <a:off x="6477906" y="422423"/>
            <a:ext cx="5504301" cy="15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id="{7ECB6C29-B8A0-43B0-8E51-EFE65D4DDC5E}"/>
              </a:ext>
            </a:extLst>
          </p:cNvPr>
          <p:cNvSpPr/>
          <p:nvPr/>
        </p:nvSpPr>
        <p:spPr>
          <a:xfrm>
            <a:off x="377456" y="4306522"/>
            <a:ext cx="8020554" cy="2024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lang="en-IN" sz="10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13">
            <a:extLst>
              <a:ext uri="{FF2B5EF4-FFF2-40B4-BE49-F238E27FC236}">
                <a16:creationId xmlns:a16="http://schemas.microsoft.com/office/drawing/2014/main" id="{B283FB1D-EA5D-46AB-B552-C73A708918E1}"/>
              </a:ext>
            </a:extLst>
          </p:cNvPr>
          <p:cNvSpPr/>
          <p:nvPr/>
        </p:nvSpPr>
        <p:spPr>
          <a:xfrm>
            <a:off x="8696084" y="2871015"/>
            <a:ext cx="3072168" cy="307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2669B809-5076-40C0-A217-7719088EF363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dirty="0">
                <a:latin typeface="Inter-Regular" panose="020B0604020202020204"/>
              </a:rPr>
              <a:t>SUCCESS S</a:t>
            </a:r>
            <a:r>
              <a:rPr lang="en-US" sz="2395" kern="0" spc="-82" dirty="0">
                <a:latin typeface="Inter-Regular" panose="020B0604020202020204"/>
              </a:rPr>
              <a:t>T</a:t>
            </a:r>
            <a:r>
              <a:rPr lang="en-US" sz="2395" kern="0" dirty="0">
                <a:latin typeface="Inter-Regular" panose="020B0604020202020204"/>
              </a:rPr>
              <a:t>O</a:t>
            </a:r>
            <a:r>
              <a:rPr lang="en-US" sz="2395" kern="0" spc="-106" dirty="0">
                <a:latin typeface="Inter-Regular" panose="020B0604020202020204"/>
              </a:rPr>
              <a:t>R</a:t>
            </a:r>
            <a:r>
              <a:rPr lang="en-US" sz="2395" kern="0" dirty="0">
                <a:latin typeface="Inter-Regular" panose="020B0604020202020204"/>
              </a:rPr>
              <a:t>Y - LEADING </a:t>
            </a:r>
            <a:r>
              <a:rPr lang="en-US" sz="2395" kern="0" spc="-39" dirty="0">
                <a:latin typeface="Inter-Regular" panose="020B0604020202020204"/>
              </a:rPr>
              <a:t>B</a:t>
            </a:r>
            <a:r>
              <a:rPr lang="en-US" sz="2395" kern="0" dirty="0">
                <a:latin typeface="Inter-Regular" panose="020B0604020202020204"/>
              </a:rPr>
              <a:t>ANK</a:t>
            </a:r>
          </a:p>
        </p:txBody>
      </p:sp>
      <p:sp>
        <p:nvSpPr>
          <p:cNvPr id="62" name="object 16">
            <a:extLst>
              <a:ext uri="{FF2B5EF4-FFF2-40B4-BE49-F238E27FC236}">
                <a16:creationId xmlns:a16="http://schemas.microsoft.com/office/drawing/2014/main" id="{3C6BFCA7-228F-4524-9375-7FA4563EA709}"/>
              </a:ext>
            </a:extLst>
          </p:cNvPr>
          <p:cNvSpPr txBox="1"/>
          <p:nvPr/>
        </p:nvSpPr>
        <p:spPr>
          <a:xfrm>
            <a:off x="492940" y="1097086"/>
            <a:ext cx="2554133" cy="748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THE</a:t>
            </a: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 CUS</a:t>
            </a:r>
            <a:r>
              <a:rPr sz="1182" b="1" spc="-18" dirty="0">
                <a:solidFill>
                  <a:srgbClr val="09E1AB"/>
                </a:solidFill>
                <a:latin typeface="Arial"/>
                <a:cs typeface="Arial"/>
              </a:rPr>
              <a:t>T</a:t>
            </a: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OMER</a:t>
            </a: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7701" defTabSz="554492">
              <a:defRPr/>
            </a:pPr>
            <a:endParaRPr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069" marR="3081" indent="-207935" defTabSz="554492">
              <a:lnSpc>
                <a:spcPts val="1322"/>
              </a:lnSpc>
              <a:spcBef>
                <a:spcPts val="434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182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 multinational bank and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financial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services 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company*</a:t>
            </a:r>
            <a:endParaRPr sz="118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17">
            <a:extLst>
              <a:ext uri="{FF2B5EF4-FFF2-40B4-BE49-F238E27FC236}">
                <a16:creationId xmlns:a16="http://schemas.microsoft.com/office/drawing/2014/main" id="{86745579-61B6-450A-89EA-1FFF48EAB8B8}"/>
              </a:ext>
            </a:extLst>
          </p:cNvPr>
          <p:cNvSpPr txBox="1"/>
          <p:nvPr/>
        </p:nvSpPr>
        <p:spPr>
          <a:xfrm>
            <a:off x="492939" y="2558195"/>
            <a:ext cx="3273819" cy="138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CHALLENGE</a:t>
            </a:r>
            <a:endParaRPr lang="en-US" sz="1182" b="1" spc="3" dirty="0">
              <a:solidFill>
                <a:srgbClr val="09E1AB"/>
              </a:solidFill>
              <a:latin typeface="Arial"/>
              <a:cs typeface="Arial"/>
            </a:endParaRPr>
          </a:p>
          <a:p>
            <a:pPr marL="7701" defTabSz="554492">
              <a:defRPr/>
            </a:pPr>
            <a:endParaRPr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069" marR="3081" indent="-207935" algn="just" defTabSz="554492"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 repeatable an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 trackable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method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 to assess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the security of 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business-critical</a:t>
            </a:r>
            <a:r>
              <a:rPr sz="1182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dat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enterprise </a:t>
            </a:r>
            <a:r>
              <a:rPr sz="1182" spc="3" dirty="0">
                <a:solidFill>
                  <a:srgbClr val="FFFFFF"/>
                </a:solidFill>
                <a:latin typeface="Arial"/>
                <a:cs typeface="Arial"/>
              </a:rPr>
              <a:t>storage </a:t>
            </a:r>
            <a:r>
              <a:rPr sz="1182" spc="6" dirty="0">
                <a:solidFill>
                  <a:srgbClr val="FFFFFF"/>
                </a:solidFill>
                <a:latin typeface="Arial"/>
                <a:cs typeface="Arial"/>
              </a:rPr>
              <a:t>systems</a:t>
            </a:r>
            <a:endParaRPr lang="en-US" sz="1182" spc="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23069" marR="3081" indent="-207935" algn="just" defTabSz="554492"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Ransomware concern </a:t>
            </a:r>
            <a:endParaRPr lang="en-US"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069" marR="3081" indent="-207935" algn="just" defTabSz="554492"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1182" spc="6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DAE0C26F-7707-4437-9C87-4AFAA4AF5CD6}"/>
              </a:ext>
            </a:extLst>
          </p:cNvPr>
          <p:cNvSpPr txBox="1"/>
          <p:nvPr/>
        </p:nvSpPr>
        <p:spPr>
          <a:xfrm>
            <a:off x="4709703" y="1097086"/>
            <a:ext cx="2772529" cy="1493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CHALLENG</a:t>
            </a: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E (CONTINUED)</a:t>
            </a: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7701" defTabSz="554492">
              <a:defRPr/>
            </a:pP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215636" indent="-207935" defTabSz="554492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Manual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analysi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spc="-3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 not feasible</a:t>
            </a: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215636" indent="-207935" defTabSz="554492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Failure to 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meet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audito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deadline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for remediating the gap</a:t>
            </a:r>
            <a:endParaRPr lang="en-US"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01" defTabSz="554492">
              <a:defRPr/>
            </a:pP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215636" indent="-207935" defTabSz="554492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1182" b="1" spc="6" dirty="0">
              <a:solidFill>
                <a:srgbClr val="09E1AB"/>
              </a:solidFill>
              <a:latin typeface="Arial"/>
              <a:cs typeface="Arial"/>
            </a:endParaRPr>
          </a:p>
          <a:p>
            <a:pPr marL="323069" indent="-207935" defTabSz="554492">
              <a:spcBef>
                <a:spcPts val="309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sz="118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21">
            <a:extLst>
              <a:ext uri="{FF2B5EF4-FFF2-40B4-BE49-F238E27FC236}">
                <a16:creationId xmlns:a16="http://schemas.microsoft.com/office/drawing/2014/main" id="{17897B76-FAD8-4261-8204-D0C5A9E082E3}"/>
              </a:ext>
            </a:extLst>
          </p:cNvPr>
          <p:cNvSpPr txBox="1"/>
          <p:nvPr/>
        </p:nvSpPr>
        <p:spPr>
          <a:xfrm>
            <a:off x="4709704" y="2558195"/>
            <a:ext cx="3409747" cy="1146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SOLUTION</a:t>
            </a: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 B</a:t>
            </a: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Y</a:t>
            </a:r>
            <a:r>
              <a:rPr sz="1182" b="1" spc="-18" dirty="0">
                <a:solidFill>
                  <a:srgbClr val="09E1AB"/>
                </a:solidFill>
                <a:latin typeface="Arial"/>
                <a:cs typeface="Arial"/>
              </a:rPr>
              <a:t> </a:t>
            </a: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CONTINUIT</a:t>
            </a: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Y</a:t>
            </a:r>
            <a:r>
              <a:rPr sz="1182" b="1" spc="-18" dirty="0">
                <a:solidFill>
                  <a:srgbClr val="09E1AB"/>
                </a:solidFill>
                <a:latin typeface="Arial"/>
                <a:cs typeface="Arial"/>
              </a:rPr>
              <a:t> </a:t>
            </a:r>
            <a:r>
              <a:rPr sz="1182" b="1" spc="6" dirty="0">
                <a:solidFill>
                  <a:srgbClr val="09E1AB"/>
                </a:solidFill>
                <a:latin typeface="Arial"/>
                <a:cs typeface="Arial"/>
              </a:rPr>
              <a:t>SOFT</a:t>
            </a:r>
            <a:r>
              <a:rPr sz="1182" b="1" spc="-61" dirty="0">
                <a:solidFill>
                  <a:srgbClr val="09E1AB"/>
                </a:solidFill>
                <a:latin typeface="Arial"/>
                <a:cs typeface="Arial"/>
              </a:rPr>
              <a:t>W</a:t>
            </a:r>
            <a:r>
              <a:rPr sz="1182" b="1" spc="3" dirty="0">
                <a:solidFill>
                  <a:srgbClr val="09E1AB"/>
                </a:solidFill>
                <a:latin typeface="Arial"/>
                <a:cs typeface="Arial"/>
              </a:rPr>
              <a:t>ARE</a:t>
            </a:r>
            <a:endParaRPr lang="en-US" sz="1182" b="1" spc="3" dirty="0">
              <a:solidFill>
                <a:srgbClr val="09E1AB"/>
              </a:solidFill>
              <a:latin typeface="Arial"/>
              <a:cs typeface="Arial"/>
            </a:endParaRPr>
          </a:p>
          <a:p>
            <a:pPr marL="7701" defTabSz="554492">
              <a:defRPr/>
            </a:pPr>
            <a:endParaRPr lang="en-US"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069" marR="3081" indent="-207935" defTabSz="554492">
              <a:lnSpc>
                <a:spcPts val="1322"/>
              </a:lnSpc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Continuou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scanning an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analysi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of the bank IT systems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worldwide</a:t>
            </a:r>
          </a:p>
          <a:p>
            <a:pPr marL="323069" marR="3081" indent="-207935" defTabSz="554492">
              <a:lnSpc>
                <a:spcPts val="1322"/>
              </a:lnSpc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Overall </a:t>
            </a:r>
            <a:r>
              <a:rPr lang="en-US" sz="1182" dirty="0">
                <a:solidFill>
                  <a:srgbClr val="FFFFFF"/>
                </a:solidFill>
                <a:latin typeface="Arial"/>
                <a:cs typeface="Arial"/>
              </a:rPr>
              <a:t>healt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 an</a:t>
            </a:r>
            <a:r>
              <a:rPr lang="en-US" sz="1182" spc="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1182" spc="3" dirty="0">
                <a:solidFill>
                  <a:srgbClr val="FFFFFF"/>
                </a:solidFill>
                <a:latin typeface="Arial"/>
                <a:cs typeface="Arial"/>
              </a:rPr>
              <a:t> compliance reports</a:t>
            </a:r>
            <a:endParaRPr lang="en-US" sz="118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069" marR="3081" indent="-207935" defTabSz="554492">
              <a:lnSpc>
                <a:spcPts val="1322"/>
              </a:lnSpc>
              <a:spcBef>
                <a:spcPts val="29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118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object 22">
            <a:extLst>
              <a:ext uri="{FF2B5EF4-FFF2-40B4-BE49-F238E27FC236}">
                <a16:creationId xmlns:a16="http://schemas.microsoft.com/office/drawing/2014/main" id="{A20D9B92-F803-46BF-AAEF-1DD60D1FFF2F}"/>
              </a:ext>
            </a:extLst>
          </p:cNvPr>
          <p:cNvSpPr txBox="1"/>
          <p:nvPr/>
        </p:nvSpPr>
        <p:spPr>
          <a:xfrm>
            <a:off x="337114" y="4759948"/>
            <a:ext cx="2338484" cy="1429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081" algn="r" defTabSz="554492">
              <a:defRPr/>
            </a:pPr>
            <a:r>
              <a:rPr sz="970" b="1" spc="-3" dirty="0">
                <a:solidFill>
                  <a:srgbClr val="1C3D4B"/>
                </a:solidFill>
                <a:latin typeface="Arial"/>
                <a:cs typeface="Arial"/>
              </a:rPr>
              <a:t>K</a:t>
            </a:r>
            <a:r>
              <a:rPr sz="970" b="1" spc="-9" dirty="0">
                <a:solidFill>
                  <a:srgbClr val="1C3D4B"/>
                </a:solidFill>
                <a:latin typeface="Arial"/>
                <a:cs typeface="Arial"/>
              </a:rPr>
              <a:t>Y</a:t>
            </a: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C</a:t>
            </a:r>
            <a:endParaRPr sz="970" dirty="0">
              <a:solidFill>
                <a:prstClr val="black"/>
              </a:solidFill>
              <a:latin typeface="Arial"/>
              <a:cs typeface="Arial"/>
            </a:endParaRPr>
          </a:p>
          <a:p>
            <a:pPr marR="3081" algn="r" defTabSz="554492">
              <a:spcBef>
                <a:spcPts val="512"/>
              </a:spcBef>
              <a:defRPr/>
            </a:pP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S</a:t>
            </a:r>
            <a:r>
              <a:rPr sz="970" b="1" spc="-6" dirty="0">
                <a:solidFill>
                  <a:srgbClr val="1C3D4B"/>
                </a:solidFill>
                <a:latin typeface="Arial"/>
                <a:cs typeface="Arial"/>
              </a:rPr>
              <a:t>t</a:t>
            </a: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r</a:t>
            </a:r>
            <a:r>
              <a:rPr sz="970" b="1" spc="-6" dirty="0">
                <a:solidFill>
                  <a:srgbClr val="1C3D4B"/>
                </a:solidFill>
                <a:latin typeface="Arial"/>
                <a:cs typeface="Arial"/>
              </a:rPr>
              <a:t>u</a:t>
            </a:r>
            <a:r>
              <a:rPr sz="970" b="1" spc="6" dirty="0">
                <a:solidFill>
                  <a:srgbClr val="1C3D4B"/>
                </a:solidFill>
                <a:latin typeface="Arial"/>
                <a:cs typeface="Arial"/>
              </a:rPr>
              <a:t>c</a:t>
            </a:r>
            <a:r>
              <a:rPr sz="970" b="1" spc="-6" dirty="0">
                <a:solidFill>
                  <a:srgbClr val="1C3D4B"/>
                </a:solidFill>
                <a:latin typeface="Arial"/>
                <a:cs typeface="Arial"/>
              </a:rPr>
              <a:t>tu</a:t>
            </a: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red</a:t>
            </a:r>
            <a:r>
              <a:rPr sz="970" b="1" spc="-3" dirty="0">
                <a:solidFill>
                  <a:srgbClr val="1C3D4B"/>
                </a:solidFill>
                <a:latin typeface="Arial"/>
                <a:cs typeface="Arial"/>
              </a:rPr>
              <a:t> </a:t>
            </a:r>
            <a:r>
              <a:rPr sz="970" b="1" spc="-6" dirty="0">
                <a:solidFill>
                  <a:srgbClr val="1C3D4B"/>
                </a:solidFill>
                <a:latin typeface="Arial"/>
                <a:cs typeface="Arial"/>
              </a:rPr>
              <a:t>d</a:t>
            </a: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e</a:t>
            </a:r>
            <a:r>
              <a:rPr sz="970" b="1" spc="-3" dirty="0">
                <a:solidFill>
                  <a:srgbClr val="1C3D4B"/>
                </a:solidFill>
                <a:latin typeface="Arial"/>
                <a:cs typeface="Arial"/>
              </a:rPr>
              <a:t>a</a:t>
            </a:r>
            <a:r>
              <a:rPr sz="970" b="1" dirty="0">
                <a:solidFill>
                  <a:srgbClr val="1C3D4B"/>
                </a:solidFill>
                <a:latin typeface="Arial"/>
                <a:cs typeface="Arial"/>
              </a:rPr>
              <a:t>ls</a:t>
            </a:r>
            <a:endParaRPr lang="en-US" sz="970" b="1" dirty="0">
              <a:solidFill>
                <a:srgbClr val="1C3D4B"/>
              </a:solidFill>
              <a:latin typeface="Arial"/>
              <a:cs typeface="Arial"/>
            </a:endParaRPr>
          </a:p>
          <a:p>
            <a:pPr marR="3081" algn="r" defTabSz="554492">
              <a:spcBef>
                <a:spcPts val="512"/>
              </a:spcBef>
              <a:defRPr/>
            </a:pPr>
            <a:r>
              <a:rPr lang="en-IN" sz="970" b="1" dirty="0">
                <a:solidFill>
                  <a:srgbClr val="1C3E4C"/>
                </a:solidFill>
                <a:latin typeface="Arial"/>
                <a:cs typeface="Arial"/>
              </a:rPr>
              <a:t>International banking</a:t>
            </a:r>
          </a:p>
          <a:p>
            <a:pPr marR="3081" algn="r" defTabSz="554492">
              <a:spcBef>
                <a:spcPts val="512"/>
              </a:spcBef>
              <a:defRPr/>
            </a:pPr>
            <a:r>
              <a:rPr lang="en-IN" sz="970" b="1" dirty="0">
                <a:solidFill>
                  <a:srgbClr val="1C3E4C"/>
                </a:solidFill>
                <a:latin typeface="Arial"/>
                <a:cs typeface="Arial"/>
              </a:rPr>
              <a:t>Automates clearing house</a:t>
            </a:r>
          </a:p>
          <a:p>
            <a:pPr marR="3081" algn="r" defTabSz="554492">
              <a:spcBef>
                <a:spcPts val="512"/>
              </a:spcBef>
              <a:defRPr/>
            </a:pPr>
            <a:r>
              <a:rPr lang="en-IN" sz="970" b="1" dirty="0">
                <a:solidFill>
                  <a:srgbClr val="1C3E4C"/>
                </a:solidFill>
                <a:latin typeface="Arial"/>
                <a:cs typeface="Arial"/>
              </a:rPr>
              <a:t>Bank for international settlements…</a:t>
            </a:r>
          </a:p>
          <a:p>
            <a:pPr marR="3081" algn="r" defTabSz="554492">
              <a:spcBef>
                <a:spcPts val="512"/>
              </a:spcBef>
              <a:defRPr/>
            </a:pPr>
            <a:r>
              <a:rPr lang="en-IN" sz="970" b="1" dirty="0">
                <a:solidFill>
                  <a:srgbClr val="1C3E4C"/>
                </a:solidFill>
                <a:latin typeface="Arial"/>
                <a:cs typeface="Arial"/>
              </a:rPr>
              <a:t>Payment service</a:t>
            </a:r>
          </a:p>
          <a:p>
            <a:pPr marR="3081" algn="r" defTabSz="554492">
              <a:spcBef>
                <a:spcPts val="512"/>
              </a:spcBef>
              <a:defRPr/>
            </a:pPr>
            <a:r>
              <a:rPr lang="en-IN" sz="970" b="1" dirty="0">
                <a:solidFill>
                  <a:srgbClr val="1C3E4C"/>
                </a:solidFill>
                <a:latin typeface="Arial"/>
                <a:cs typeface="Arial"/>
              </a:rPr>
              <a:t>Online Banking</a:t>
            </a:r>
            <a:endParaRPr sz="970" b="1" dirty="0">
              <a:solidFill>
                <a:srgbClr val="1C3E4C"/>
              </a:solidFill>
              <a:latin typeface="Arial"/>
              <a:cs typeface="Arial"/>
            </a:endParaRPr>
          </a:p>
        </p:txBody>
      </p:sp>
      <p:sp>
        <p:nvSpPr>
          <p:cNvPr id="69" name="object 23">
            <a:extLst>
              <a:ext uri="{FF2B5EF4-FFF2-40B4-BE49-F238E27FC236}">
                <a16:creationId xmlns:a16="http://schemas.microsoft.com/office/drawing/2014/main" id="{59E1745A-B1EA-4F0A-8EB2-6657E7576603}"/>
              </a:ext>
            </a:extLst>
          </p:cNvPr>
          <p:cNvSpPr txBox="1"/>
          <p:nvPr/>
        </p:nvSpPr>
        <p:spPr>
          <a:xfrm>
            <a:off x="635016" y="4360766"/>
            <a:ext cx="1571834" cy="228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486" b="1" spc="-3" dirty="0">
                <a:solidFill>
                  <a:srgbClr val="FFFFFF"/>
                </a:solidFill>
                <a:latin typeface="Arial"/>
                <a:cs typeface="Arial"/>
              </a:rPr>
              <a:t>Busines</a:t>
            </a:r>
            <a:r>
              <a:rPr sz="1486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86" b="1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endParaRPr sz="148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id="{C6E500F2-09C8-4864-9712-9F7DC88D2285}"/>
              </a:ext>
            </a:extLst>
          </p:cNvPr>
          <p:cNvSpPr txBox="1"/>
          <p:nvPr/>
        </p:nvSpPr>
        <p:spPr>
          <a:xfrm>
            <a:off x="2750561" y="4360766"/>
            <a:ext cx="1720083" cy="228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486" b="1" dirty="0">
                <a:solidFill>
                  <a:srgbClr val="FFFFFF"/>
                </a:solidFill>
                <a:latin typeface="Arial"/>
                <a:cs typeface="Arial"/>
              </a:rPr>
              <a:t>Vulnerability</a:t>
            </a:r>
            <a:r>
              <a:rPr sz="1486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endParaRPr sz="148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object 25">
            <a:extLst>
              <a:ext uri="{FF2B5EF4-FFF2-40B4-BE49-F238E27FC236}">
                <a16:creationId xmlns:a16="http://schemas.microsoft.com/office/drawing/2014/main" id="{1195E9D9-4ECE-459D-862A-D4D8687B8A25}"/>
              </a:ext>
            </a:extLst>
          </p:cNvPr>
          <p:cNvSpPr txBox="1"/>
          <p:nvPr/>
        </p:nvSpPr>
        <p:spPr>
          <a:xfrm>
            <a:off x="5229934" y="4360766"/>
            <a:ext cx="1656548" cy="228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486" b="1" spc="-3" dirty="0">
                <a:solidFill>
                  <a:srgbClr val="FFFFFF"/>
                </a:solidFill>
                <a:latin typeface="Arial"/>
                <a:cs typeface="Arial"/>
              </a:rPr>
              <a:t>Complianc</a:t>
            </a:r>
            <a:r>
              <a:rPr sz="1486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86" b="1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endParaRPr sz="148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30">
            <a:extLst>
              <a:ext uri="{FF2B5EF4-FFF2-40B4-BE49-F238E27FC236}">
                <a16:creationId xmlns:a16="http://schemas.microsoft.com/office/drawing/2014/main" id="{CAB0D3C1-0A84-448D-A7C2-176C5B3C0C29}"/>
              </a:ext>
            </a:extLst>
          </p:cNvPr>
          <p:cNvSpPr txBox="1"/>
          <p:nvPr/>
        </p:nvSpPr>
        <p:spPr>
          <a:xfrm>
            <a:off x="10674826" y="4777811"/>
            <a:ext cx="716605" cy="27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789" b="1" spc="12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89" b="1" spc="9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89" b="1" spc="-6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789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78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object 31">
            <a:extLst>
              <a:ext uri="{FF2B5EF4-FFF2-40B4-BE49-F238E27FC236}">
                <a16:creationId xmlns:a16="http://schemas.microsoft.com/office/drawing/2014/main" id="{38D4ECEF-7252-445A-A3A3-A6EF041614B9}"/>
              </a:ext>
            </a:extLst>
          </p:cNvPr>
          <p:cNvSpPr txBox="1"/>
          <p:nvPr/>
        </p:nvSpPr>
        <p:spPr>
          <a:xfrm>
            <a:off x="8817352" y="4561799"/>
            <a:ext cx="1197551" cy="27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789" b="1" spc="12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789" b="1" spc="2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89" b="1" spc="-2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89" b="1" spc="-2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1789" b="1" spc="2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78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" name="object 32">
            <a:extLst>
              <a:ext uri="{FF2B5EF4-FFF2-40B4-BE49-F238E27FC236}">
                <a16:creationId xmlns:a16="http://schemas.microsoft.com/office/drawing/2014/main" id="{3C0116DC-14B1-4536-B9D6-D7FE32C1258A}"/>
              </a:ext>
            </a:extLst>
          </p:cNvPr>
          <p:cNvSpPr txBox="1"/>
          <p:nvPr/>
        </p:nvSpPr>
        <p:spPr>
          <a:xfrm>
            <a:off x="9758661" y="2596891"/>
            <a:ext cx="667702" cy="27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789" b="1" spc="12" dirty="0">
                <a:solidFill>
                  <a:srgbClr val="57585B"/>
                </a:solidFill>
                <a:latin typeface="Arial"/>
                <a:cs typeface="Arial"/>
              </a:rPr>
              <a:t>L</a:t>
            </a:r>
            <a:r>
              <a:rPr sz="1789" b="1" spc="18" dirty="0">
                <a:solidFill>
                  <a:srgbClr val="57585B"/>
                </a:solidFill>
                <a:latin typeface="Arial"/>
                <a:cs typeface="Arial"/>
              </a:rPr>
              <a:t>o</a:t>
            </a:r>
            <a:r>
              <a:rPr sz="1789" b="1" dirty="0">
                <a:solidFill>
                  <a:srgbClr val="57585B"/>
                </a:solidFill>
                <a:latin typeface="Arial"/>
                <a:cs typeface="Arial"/>
              </a:rPr>
              <a:t>w</a:t>
            </a:r>
            <a:r>
              <a:rPr sz="1789" b="1" spc="3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1789" b="1" dirty="0">
                <a:solidFill>
                  <a:srgbClr val="57585B"/>
                </a:solidFill>
                <a:latin typeface="Arial"/>
                <a:cs typeface="Arial"/>
              </a:rPr>
              <a:t>2</a:t>
            </a:r>
            <a:endParaRPr sz="1789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BC2E161-D56F-42AD-8D2B-07BE3738F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5158" y="4704102"/>
            <a:ext cx="2113226" cy="1508353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46AF6147-0B49-4510-B42D-365704DED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7745" y="4708954"/>
            <a:ext cx="2978784" cy="152042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BDC229F-9A1A-49B9-8A1E-E104C358BB95}"/>
              </a:ext>
            </a:extLst>
          </p:cNvPr>
          <p:cNvSpPr txBox="1"/>
          <p:nvPr/>
        </p:nvSpPr>
        <p:spPr>
          <a:xfrm>
            <a:off x="3870047" y="4705258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53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22A316-D31E-42F1-A9C0-D36CDA31EB48}"/>
              </a:ext>
            </a:extLst>
          </p:cNvPr>
          <p:cNvSpPr txBox="1"/>
          <p:nvPr/>
        </p:nvSpPr>
        <p:spPr>
          <a:xfrm>
            <a:off x="4698608" y="4909960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93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3D6818-5274-4ED8-94B0-5DEFCD52AFEE}"/>
              </a:ext>
            </a:extLst>
          </p:cNvPr>
          <p:cNvSpPr txBox="1"/>
          <p:nvPr/>
        </p:nvSpPr>
        <p:spPr>
          <a:xfrm>
            <a:off x="4105102" y="5134247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65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EBA83A-D773-48A7-8792-6099826D498A}"/>
              </a:ext>
            </a:extLst>
          </p:cNvPr>
          <p:cNvSpPr txBox="1"/>
          <p:nvPr/>
        </p:nvSpPr>
        <p:spPr>
          <a:xfrm>
            <a:off x="2893801" y="5346297"/>
            <a:ext cx="30654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7DF6E1B-D582-495A-97B5-576BE19C66CB}"/>
              </a:ext>
            </a:extLst>
          </p:cNvPr>
          <p:cNvSpPr txBox="1"/>
          <p:nvPr/>
        </p:nvSpPr>
        <p:spPr>
          <a:xfrm>
            <a:off x="4517143" y="5559789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85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7CFD24-11FC-4D91-AF69-68C1EE9D0478}"/>
              </a:ext>
            </a:extLst>
          </p:cNvPr>
          <p:cNvSpPr txBox="1"/>
          <p:nvPr/>
        </p:nvSpPr>
        <p:spPr>
          <a:xfrm>
            <a:off x="3234939" y="5765648"/>
            <a:ext cx="415870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418EDF-5B8B-40FC-863C-460801BD153D}"/>
              </a:ext>
            </a:extLst>
          </p:cNvPr>
          <p:cNvSpPr txBox="1"/>
          <p:nvPr/>
        </p:nvSpPr>
        <p:spPr>
          <a:xfrm>
            <a:off x="4601400" y="5989611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88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1642120-6705-4470-A4CE-528EA941E12B}"/>
              </a:ext>
            </a:extLst>
          </p:cNvPr>
          <p:cNvSpPr txBox="1"/>
          <p:nvPr/>
        </p:nvSpPr>
        <p:spPr>
          <a:xfrm>
            <a:off x="6316653" y="4703650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39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688BAB0-56DF-4F8E-89C7-125BDB78387C}"/>
              </a:ext>
            </a:extLst>
          </p:cNvPr>
          <p:cNvSpPr txBox="1"/>
          <p:nvPr/>
        </p:nvSpPr>
        <p:spPr>
          <a:xfrm>
            <a:off x="7784922" y="4913740"/>
            <a:ext cx="43663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100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3401E90-F59F-494C-9D01-311C6216C045}"/>
              </a:ext>
            </a:extLst>
          </p:cNvPr>
          <p:cNvSpPr txBox="1"/>
          <p:nvPr/>
        </p:nvSpPr>
        <p:spPr>
          <a:xfrm>
            <a:off x="5856837" y="5139594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A8ED6E8-0CA3-4D6B-B3BC-7537C086B582}"/>
              </a:ext>
            </a:extLst>
          </p:cNvPr>
          <p:cNvSpPr txBox="1"/>
          <p:nvPr/>
        </p:nvSpPr>
        <p:spPr>
          <a:xfrm>
            <a:off x="7066683" y="5352331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71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85E08C-6254-4EBC-9B43-5EB559838DBF}"/>
              </a:ext>
            </a:extLst>
          </p:cNvPr>
          <p:cNvSpPr txBox="1"/>
          <p:nvPr/>
        </p:nvSpPr>
        <p:spPr>
          <a:xfrm>
            <a:off x="6593023" y="5570260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52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F6CE1F-403A-4D4E-9CC5-ECBC5BA14286}"/>
              </a:ext>
            </a:extLst>
          </p:cNvPr>
          <p:cNvSpPr txBox="1"/>
          <p:nvPr/>
        </p:nvSpPr>
        <p:spPr>
          <a:xfrm>
            <a:off x="7713271" y="5785595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96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5A9A103-094F-4DFE-B1B0-CCE843030C03}"/>
              </a:ext>
            </a:extLst>
          </p:cNvPr>
          <p:cNvSpPr txBox="1"/>
          <p:nvPr/>
        </p:nvSpPr>
        <p:spPr>
          <a:xfrm>
            <a:off x="6198965" y="6005412"/>
            <a:ext cx="30654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en-IN" sz="1092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35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bject 2">
            <a:extLst>
              <a:ext uri="{FF2B5EF4-FFF2-40B4-BE49-F238E27FC236}">
                <a16:creationId xmlns:a16="http://schemas.microsoft.com/office/drawing/2014/main" id="{E4B9435D-B4C7-4BA0-BBC5-415FDBC993BA}"/>
              </a:ext>
            </a:extLst>
          </p:cNvPr>
          <p:cNvSpPr/>
          <p:nvPr/>
        </p:nvSpPr>
        <p:spPr>
          <a:xfrm>
            <a:off x="3507282" y="422423"/>
            <a:ext cx="8474064" cy="15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4">
            <a:extLst>
              <a:ext uri="{FF2B5EF4-FFF2-40B4-BE49-F238E27FC236}">
                <a16:creationId xmlns:a16="http://schemas.microsoft.com/office/drawing/2014/main" id="{80A50F04-15F4-412D-89B0-F4A24E5FAAE2}"/>
              </a:ext>
            </a:extLst>
          </p:cNvPr>
          <p:cNvSpPr/>
          <p:nvPr/>
        </p:nvSpPr>
        <p:spPr>
          <a:xfrm>
            <a:off x="371110" y="848504"/>
            <a:ext cx="6822774" cy="647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5">
            <a:extLst>
              <a:ext uri="{FF2B5EF4-FFF2-40B4-BE49-F238E27FC236}">
                <a16:creationId xmlns:a16="http://schemas.microsoft.com/office/drawing/2014/main" id="{AA9777CE-3ED6-49EC-9FE9-561A90D34395}"/>
              </a:ext>
            </a:extLst>
          </p:cNvPr>
          <p:cNvSpPr/>
          <p:nvPr/>
        </p:nvSpPr>
        <p:spPr>
          <a:xfrm>
            <a:off x="371110" y="3090455"/>
            <a:ext cx="6822774" cy="647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6">
            <a:extLst>
              <a:ext uri="{FF2B5EF4-FFF2-40B4-BE49-F238E27FC236}">
                <a16:creationId xmlns:a16="http://schemas.microsoft.com/office/drawing/2014/main" id="{121692E2-B3FB-4C81-AD97-743369872A2D}"/>
              </a:ext>
            </a:extLst>
          </p:cNvPr>
          <p:cNvSpPr/>
          <p:nvPr/>
        </p:nvSpPr>
        <p:spPr>
          <a:xfrm>
            <a:off x="284288" y="1617613"/>
            <a:ext cx="6908131" cy="11738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7">
            <a:extLst>
              <a:ext uri="{FF2B5EF4-FFF2-40B4-BE49-F238E27FC236}">
                <a16:creationId xmlns:a16="http://schemas.microsoft.com/office/drawing/2014/main" id="{4D6DF74A-AA49-483D-8C34-C29C3151C304}"/>
              </a:ext>
            </a:extLst>
          </p:cNvPr>
          <p:cNvSpPr/>
          <p:nvPr/>
        </p:nvSpPr>
        <p:spPr>
          <a:xfrm>
            <a:off x="371959" y="1668134"/>
            <a:ext cx="6807088" cy="1072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8">
            <a:extLst>
              <a:ext uri="{FF2B5EF4-FFF2-40B4-BE49-F238E27FC236}">
                <a16:creationId xmlns:a16="http://schemas.microsoft.com/office/drawing/2014/main" id="{53373B76-2C55-4FD5-B0FF-472752440A24}"/>
              </a:ext>
            </a:extLst>
          </p:cNvPr>
          <p:cNvSpPr/>
          <p:nvPr/>
        </p:nvSpPr>
        <p:spPr>
          <a:xfrm>
            <a:off x="7389167" y="832146"/>
            <a:ext cx="1934349" cy="20123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9">
            <a:extLst>
              <a:ext uri="{FF2B5EF4-FFF2-40B4-BE49-F238E27FC236}">
                <a16:creationId xmlns:a16="http://schemas.microsoft.com/office/drawing/2014/main" id="{BD9611B2-E746-44B4-94D5-54D19E5E13BA}"/>
              </a:ext>
            </a:extLst>
          </p:cNvPr>
          <p:cNvSpPr/>
          <p:nvPr/>
        </p:nvSpPr>
        <p:spPr>
          <a:xfrm>
            <a:off x="7489189" y="889786"/>
            <a:ext cx="1819063" cy="18970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0">
            <a:extLst>
              <a:ext uri="{FF2B5EF4-FFF2-40B4-BE49-F238E27FC236}">
                <a16:creationId xmlns:a16="http://schemas.microsoft.com/office/drawing/2014/main" id="{148AD5C2-6C38-4F26-A625-BD81720198FA}"/>
              </a:ext>
            </a:extLst>
          </p:cNvPr>
          <p:cNvSpPr/>
          <p:nvPr/>
        </p:nvSpPr>
        <p:spPr>
          <a:xfrm>
            <a:off x="284289" y="3860458"/>
            <a:ext cx="6848012" cy="1145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">
            <a:extLst>
              <a:ext uri="{FF2B5EF4-FFF2-40B4-BE49-F238E27FC236}">
                <a16:creationId xmlns:a16="http://schemas.microsoft.com/office/drawing/2014/main" id="{0BCFF58F-BD04-4F07-80EA-5A125AF94163}"/>
              </a:ext>
            </a:extLst>
          </p:cNvPr>
          <p:cNvSpPr/>
          <p:nvPr/>
        </p:nvSpPr>
        <p:spPr>
          <a:xfrm>
            <a:off x="371196" y="3910540"/>
            <a:ext cx="6747846" cy="10458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2">
            <a:extLst>
              <a:ext uri="{FF2B5EF4-FFF2-40B4-BE49-F238E27FC236}">
                <a16:creationId xmlns:a16="http://schemas.microsoft.com/office/drawing/2014/main" id="{9493894A-1BCA-4631-9048-88AB451CEC41}"/>
              </a:ext>
            </a:extLst>
          </p:cNvPr>
          <p:cNvSpPr/>
          <p:nvPr/>
        </p:nvSpPr>
        <p:spPr>
          <a:xfrm>
            <a:off x="7244249" y="3846692"/>
            <a:ext cx="3378161" cy="23440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3">
            <a:extLst>
              <a:ext uri="{FF2B5EF4-FFF2-40B4-BE49-F238E27FC236}">
                <a16:creationId xmlns:a16="http://schemas.microsoft.com/office/drawing/2014/main" id="{315C4572-34BC-4528-BF64-1D59F9E7C5C0}"/>
              </a:ext>
            </a:extLst>
          </p:cNvPr>
          <p:cNvSpPr/>
          <p:nvPr/>
        </p:nvSpPr>
        <p:spPr>
          <a:xfrm>
            <a:off x="7379835" y="3924826"/>
            <a:ext cx="3221892" cy="21877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4">
            <a:extLst>
              <a:ext uri="{FF2B5EF4-FFF2-40B4-BE49-F238E27FC236}">
                <a16:creationId xmlns:a16="http://schemas.microsoft.com/office/drawing/2014/main" id="{E0750F29-A372-49F9-9037-A4792D9E0C1B}"/>
              </a:ext>
            </a:extLst>
          </p:cNvPr>
          <p:cNvSpPr/>
          <p:nvPr/>
        </p:nvSpPr>
        <p:spPr>
          <a:xfrm>
            <a:off x="284289" y="5030027"/>
            <a:ext cx="6848012" cy="11407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5">
            <a:extLst>
              <a:ext uri="{FF2B5EF4-FFF2-40B4-BE49-F238E27FC236}">
                <a16:creationId xmlns:a16="http://schemas.microsoft.com/office/drawing/2014/main" id="{8A52B516-FE0B-4081-AE38-E1B305BD829F}"/>
              </a:ext>
            </a:extLst>
          </p:cNvPr>
          <p:cNvSpPr/>
          <p:nvPr/>
        </p:nvSpPr>
        <p:spPr>
          <a:xfrm>
            <a:off x="381693" y="5086158"/>
            <a:ext cx="6735749" cy="1028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6">
            <a:extLst>
              <a:ext uri="{FF2B5EF4-FFF2-40B4-BE49-F238E27FC236}">
                <a16:creationId xmlns:a16="http://schemas.microsoft.com/office/drawing/2014/main" id="{A4B92BAB-76FD-477E-9C03-EFC6D84BB597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RANSOMWARE</a:t>
            </a:r>
          </a:p>
        </p:txBody>
      </p:sp>
      <p:sp>
        <p:nvSpPr>
          <p:cNvPr id="122" name="object 28">
            <a:extLst>
              <a:ext uri="{FF2B5EF4-FFF2-40B4-BE49-F238E27FC236}">
                <a16:creationId xmlns:a16="http://schemas.microsoft.com/office/drawing/2014/main" id="{609D29D0-679E-41E1-97F5-B963B28D5FA1}"/>
              </a:ext>
            </a:extLst>
          </p:cNvPr>
          <p:cNvSpPr txBox="1"/>
          <p:nvPr/>
        </p:nvSpPr>
        <p:spPr>
          <a:xfrm>
            <a:off x="583473" y="1038683"/>
            <a:ext cx="4546842" cy="228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/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Ne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w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ransomwar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attack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target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you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NA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devices</a:t>
            </a:r>
            <a:endParaRPr sz="1486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sp>
        <p:nvSpPr>
          <p:cNvPr id="123" name="object 29">
            <a:extLst>
              <a:ext uri="{FF2B5EF4-FFF2-40B4-BE49-F238E27FC236}">
                <a16:creationId xmlns:a16="http://schemas.microsoft.com/office/drawing/2014/main" id="{9E08703D-8CE3-4A19-86C7-4C0C12D46299}"/>
              </a:ext>
            </a:extLst>
          </p:cNvPr>
          <p:cNvSpPr txBox="1"/>
          <p:nvPr/>
        </p:nvSpPr>
        <p:spPr>
          <a:xfrm>
            <a:off x="583473" y="3204707"/>
            <a:ext cx="6187218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defTabSz="554492">
              <a:lnSpc>
                <a:spcPts val="1558"/>
              </a:lnSpc>
            </a:pP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OCIE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ris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k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alert:“Misconfigure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1486" b="1" spc="12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securit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setting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on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storag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coul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resul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unauthorized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acces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to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information”</a:t>
            </a:r>
            <a:endParaRPr sz="1486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90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E86D49DD-1B86-4E80-9312-B660158C0458}"/>
              </a:ext>
            </a:extLst>
          </p:cNvPr>
          <p:cNvSpPr txBox="1"/>
          <p:nvPr/>
        </p:nvSpPr>
        <p:spPr>
          <a:xfrm>
            <a:off x="428" y="2039472"/>
            <a:ext cx="12191144" cy="221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Inter-Regular"/>
                <a:sym typeface="Inter-Regular"/>
              </a:rPr>
              <a:t>“</a:t>
            </a:r>
            <a:r>
              <a:rPr lang="en-US" sz="4267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Open Sans" panose="020B0606030504020204" pitchFamily="34" charset="0"/>
                <a:sym typeface="Arial"/>
              </a:rPr>
              <a:t>Ransomware attacks are targeting organizations’ network-attached storage (NAS) and backup storage devices.”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17296-E1A5-4F0C-8432-49E922FB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33" y="-4927"/>
            <a:ext cx="12553363" cy="6862686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</a:rPr>
              <a:t>TH</a:t>
            </a:r>
            <a:r>
              <a:rPr lang="en-US" sz="2395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</a:rPr>
              <a:t>E UNSPOKEN GAP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1054D5-F8E2-4BB8-9AFF-87908D6D9A1F}"/>
              </a:ext>
            </a:extLst>
          </p:cNvPr>
          <p:cNvGrpSpPr/>
          <p:nvPr/>
        </p:nvGrpSpPr>
        <p:grpSpPr>
          <a:xfrm>
            <a:off x="4436553" y="2148248"/>
            <a:ext cx="3785003" cy="3775970"/>
            <a:chOff x="7078652" y="2352657"/>
            <a:chExt cx="2692918" cy="268649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5438A22-CEDA-4C80-B81D-1551B150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905" y="2434996"/>
              <a:ext cx="2445437" cy="25423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1F5DAE-0A83-4E1C-A19A-F7CF1122EF70}"/>
                </a:ext>
              </a:extLst>
            </p:cNvPr>
            <p:cNvGrpSpPr/>
            <p:nvPr/>
          </p:nvGrpSpPr>
          <p:grpSpPr>
            <a:xfrm>
              <a:off x="7078652" y="2352657"/>
              <a:ext cx="2692918" cy="2686491"/>
              <a:chOff x="7068378" y="2362931"/>
              <a:chExt cx="2692918" cy="2686491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AF54CF93-B6C5-4539-98C2-6E7AE5F13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6200000">
                <a:off x="7068378" y="2362931"/>
                <a:ext cx="2686491" cy="268649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6A9F86-585F-485E-8E2C-CFFB4E9CF52D}"/>
                  </a:ext>
                </a:extLst>
              </p:cNvPr>
              <p:cNvSpPr txBox="1"/>
              <p:nvPr/>
            </p:nvSpPr>
            <p:spPr>
              <a:xfrm>
                <a:off x="7074805" y="3123638"/>
                <a:ext cx="2686491" cy="113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54492">
                  <a:spcAft>
                    <a:spcPts val="364"/>
                  </a:spcAft>
                </a:pPr>
                <a:r>
                  <a:rPr lang="en-US" sz="2183" b="1" dirty="0">
                    <a:solidFill>
                      <a:srgbClr val="FFFFFF"/>
                    </a:solidFill>
                    <a:latin typeface="Open Sans" panose="020B0606030504020204"/>
                  </a:rPr>
                  <a:t>A compromised </a:t>
                </a:r>
              </a:p>
              <a:p>
                <a:pPr algn="ctr" defTabSz="554492">
                  <a:spcAft>
                    <a:spcPts val="364"/>
                  </a:spcAft>
                </a:pPr>
                <a:r>
                  <a:rPr lang="en-US" sz="2183" b="1" dirty="0">
                    <a:solidFill>
                      <a:srgbClr val="FFFFFF"/>
                    </a:solidFill>
                    <a:latin typeface="Open Sans" panose="020B0606030504020204"/>
                  </a:rPr>
                  <a:t>storage system </a:t>
                </a:r>
              </a:p>
              <a:p>
                <a:pPr algn="ctr" defTabSz="554492">
                  <a:spcAft>
                    <a:spcPts val="364"/>
                  </a:spcAft>
                </a:pPr>
                <a:r>
                  <a:rPr lang="en-US" sz="2183" b="1" dirty="0">
                    <a:solidFill>
                      <a:srgbClr val="FFFFFF"/>
                    </a:solidFill>
                    <a:latin typeface="Open Sans" panose="020B0606030504020204"/>
                  </a:rPr>
                  <a:t>will lead to </a:t>
                </a:r>
              </a:p>
              <a:p>
                <a:pPr algn="ctr" defTabSz="554492">
                  <a:spcAft>
                    <a:spcPts val="364"/>
                  </a:spcAft>
                </a:pPr>
                <a:r>
                  <a:rPr lang="en-US" sz="2183" b="1" dirty="0">
                    <a:solidFill>
                      <a:srgbClr val="FFFFFF"/>
                    </a:solidFill>
                    <a:latin typeface="Open Sans" panose="020B0606030504020204"/>
                  </a:rPr>
                  <a:t>multi-system failure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2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E86D49DD-1B86-4E80-9312-B660158C0458}"/>
              </a:ext>
            </a:extLst>
          </p:cNvPr>
          <p:cNvSpPr txBox="1"/>
          <p:nvPr/>
        </p:nvSpPr>
        <p:spPr>
          <a:xfrm>
            <a:off x="428" y="2039472"/>
            <a:ext cx="12191144" cy="221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1" tIns="121891" rIns="121891" bIns="121891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Inter-Regular"/>
                <a:sym typeface="Inter-Regular"/>
              </a:rPr>
              <a:t>“</a:t>
            </a:r>
            <a:r>
              <a:rPr lang="en-US" sz="4267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Open Sans" panose="020B0606030504020204" pitchFamily="34" charset="0"/>
                <a:sym typeface="Arial"/>
              </a:rPr>
              <a:t>Ransomware attacks are targeting organizations’ network-attached storage (NAS) and backup storage devices.”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17296-E1A5-4F0C-8432-49E922FB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33" y="-4927"/>
            <a:ext cx="12553363" cy="6862686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</a:rPr>
              <a:t>FILLING THE</a:t>
            </a:r>
            <a:r>
              <a:rPr lang="en-US" sz="2395" kern="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</a:rPr>
              <a:t> UNSPOKEN GAP</a:t>
            </a:r>
          </a:p>
        </p:txBody>
      </p:sp>
    </p:spTree>
    <p:extLst>
      <p:ext uri="{BB962C8B-B14F-4D97-AF65-F5344CB8AC3E}">
        <p14:creationId xmlns:p14="http://schemas.microsoft.com/office/powerpoint/2010/main" val="16171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7C0615-3637-4544-9C63-A85A003D0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488" r="19281"/>
          <a:stretch/>
        </p:blipFill>
        <p:spPr>
          <a:xfrm>
            <a:off x="4386313" y="102042"/>
            <a:ext cx="6838747" cy="67559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90091" y="277105"/>
            <a:ext cx="1918275" cy="1916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0090" y="2316066"/>
            <a:ext cx="1918276" cy="1916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0091" y="4355042"/>
            <a:ext cx="1918275" cy="1916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5350" y="793983"/>
            <a:ext cx="1667715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54492">
              <a:lnSpc>
                <a:spcPts val="2759"/>
              </a:lnSpc>
              <a:defRPr/>
            </a:pPr>
            <a:r>
              <a:rPr sz="2395" b="1" spc="-3" dirty="0">
                <a:solidFill>
                  <a:srgbClr val="05DDA0"/>
                </a:solidFill>
                <a:latin typeface="Arial"/>
                <a:cs typeface="Arial"/>
              </a:rPr>
              <a:t>6,300</a:t>
            </a:r>
            <a:endParaRPr sz="2395">
              <a:solidFill>
                <a:prstClr val="black"/>
              </a:solidFill>
              <a:latin typeface="Arial"/>
              <a:cs typeface="Arial"/>
            </a:endParaRPr>
          </a:p>
          <a:p>
            <a:pPr marL="7701" marR="3081" algn="ctr" defTabSz="554492">
              <a:lnSpc>
                <a:spcPts val="2038"/>
              </a:lnSpc>
              <a:spcBef>
                <a:spcPts val="42"/>
              </a:spcBef>
              <a:defRPr/>
            </a:pP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securit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89" b="1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issues detected</a:t>
            </a:r>
            <a:endParaRPr sz="178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0724" y="2729961"/>
            <a:ext cx="1616886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indent="-1155" algn="ctr" defTabSz="554492">
              <a:lnSpc>
                <a:spcPts val="2038"/>
              </a:lnSpc>
              <a:defRPr/>
            </a:pP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89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enterprise storag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89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device has </a:t>
            </a:r>
            <a:r>
              <a:rPr sz="1789" b="1" spc="-3" dirty="0">
                <a:solidFill>
                  <a:srgbClr val="04DFA0"/>
                </a:solidFill>
                <a:latin typeface="Arial"/>
                <a:cs typeface="Arial"/>
              </a:rPr>
              <a:t>15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vulnerabilities</a:t>
            </a:r>
            <a:endParaRPr sz="178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40723" y="4768473"/>
            <a:ext cx="1615731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indent="385" algn="ctr" defTabSz="554492">
              <a:lnSpc>
                <a:spcPts val="2038"/>
              </a:lnSpc>
              <a:defRPr/>
            </a:pP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Out of </a:t>
            </a:r>
            <a:r>
              <a:rPr sz="1789" b="1" spc="-3" dirty="0">
                <a:solidFill>
                  <a:srgbClr val="06DBA0"/>
                </a:solidFill>
                <a:latin typeface="Arial"/>
                <a:cs typeface="Arial"/>
              </a:rPr>
              <a:t>15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vulnerabilities, </a:t>
            </a:r>
            <a:r>
              <a:rPr sz="1789" b="1" dirty="0">
                <a:solidFill>
                  <a:srgbClr val="05DAA1"/>
                </a:solidFill>
                <a:latin typeface="Arial"/>
                <a:cs typeface="Arial"/>
              </a:rPr>
              <a:t>3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89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high or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critica</a:t>
            </a:r>
            <a:r>
              <a:rPr sz="1789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89" b="1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89" b="1" spc="-3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endParaRPr sz="1789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50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bject 16">
            <a:extLst>
              <a:ext uri="{FF2B5EF4-FFF2-40B4-BE49-F238E27FC236}">
                <a16:creationId xmlns:a16="http://schemas.microsoft.com/office/drawing/2014/main" id="{A4B92BAB-76FD-477E-9C03-EFC6D84BB597}"/>
              </a:ext>
            </a:extLst>
          </p:cNvPr>
          <p:cNvSpPr txBox="1">
            <a:spLocks/>
          </p:cNvSpPr>
          <p:nvPr/>
        </p:nvSpPr>
        <p:spPr>
          <a:xfrm>
            <a:off x="373707" y="371876"/>
            <a:ext cx="11444585" cy="368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defTabSz="554492">
              <a:defRPr/>
            </a:pPr>
            <a:r>
              <a:rPr lang="en-US" sz="2395" kern="0" dirty="0">
                <a:latin typeface="Inter-Regular" panose="020B0604020202020204" charset="0"/>
                <a:ea typeface="Inter-Regular" panose="020B0604020202020204" charset="0"/>
              </a:rPr>
              <a:t>IS IT TIME FOR STORAGE SECURITY</a:t>
            </a:r>
          </a:p>
        </p:txBody>
      </p:sp>
      <p:sp>
        <p:nvSpPr>
          <p:cNvPr id="122" name="object 28">
            <a:extLst>
              <a:ext uri="{FF2B5EF4-FFF2-40B4-BE49-F238E27FC236}">
                <a16:creationId xmlns:a16="http://schemas.microsoft.com/office/drawing/2014/main" id="{609D29D0-679E-41E1-97F5-B963B28D5FA1}"/>
              </a:ext>
            </a:extLst>
          </p:cNvPr>
          <p:cNvSpPr txBox="1"/>
          <p:nvPr/>
        </p:nvSpPr>
        <p:spPr>
          <a:xfrm>
            <a:off x="583473" y="1038683"/>
            <a:ext cx="4546842" cy="228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defTabSz="554492">
              <a:defRPr/>
            </a:pP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Ne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w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ransomwar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attack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target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you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NA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devices</a:t>
            </a:r>
            <a:endParaRPr sz="1486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sp>
        <p:nvSpPr>
          <p:cNvPr id="123" name="object 29">
            <a:extLst>
              <a:ext uri="{FF2B5EF4-FFF2-40B4-BE49-F238E27FC236}">
                <a16:creationId xmlns:a16="http://schemas.microsoft.com/office/drawing/2014/main" id="{9E08703D-8CE3-4A19-86C7-4C0C12D46299}"/>
              </a:ext>
            </a:extLst>
          </p:cNvPr>
          <p:cNvSpPr txBox="1"/>
          <p:nvPr/>
        </p:nvSpPr>
        <p:spPr>
          <a:xfrm>
            <a:off x="583473" y="3204707"/>
            <a:ext cx="6187218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defTabSz="554492">
              <a:lnSpc>
                <a:spcPts val="1558"/>
              </a:lnSpc>
              <a:defRPr/>
            </a:pP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OCIE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ris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k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alert:“Misconfigure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1486" b="1" spc="12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securit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setting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on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storag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coul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resul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</a:t>
            </a:r>
            <a:r>
              <a:rPr sz="1486" b="1" spc="6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unauthorized</a:t>
            </a:r>
            <a:r>
              <a:rPr sz="1486" b="1" spc="-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acces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to</a:t>
            </a:r>
            <a:r>
              <a:rPr sz="1486" b="1" spc="3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1486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information”</a:t>
            </a:r>
            <a:endParaRPr sz="1486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4461744-F740-417D-8E9A-11113BA109B8}"/>
              </a:ext>
            </a:extLst>
          </p:cNvPr>
          <p:cNvGraphicFramePr>
            <a:graphicFrameLocks noGrp="1"/>
          </p:cNvGraphicFramePr>
          <p:nvPr/>
        </p:nvGraphicFramePr>
        <p:xfrm>
          <a:off x="527966" y="1046741"/>
          <a:ext cx="11136067" cy="4892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791">
                  <a:extLst>
                    <a:ext uri="{9D8B030D-6E8A-4147-A177-3AD203B41FA5}">
                      <a16:colId xmlns:a16="http://schemas.microsoft.com/office/drawing/2014/main" val="1080989271"/>
                    </a:ext>
                  </a:extLst>
                </a:gridCol>
                <a:gridCol w="4389736">
                  <a:extLst>
                    <a:ext uri="{9D8B030D-6E8A-4147-A177-3AD203B41FA5}">
                      <a16:colId xmlns:a16="http://schemas.microsoft.com/office/drawing/2014/main" val="3422511466"/>
                    </a:ext>
                  </a:extLst>
                </a:gridCol>
                <a:gridCol w="5013540">
                  <a:extLst>
                    <a:ext uri="{9D8B030D-6E8A-4147-A177-3AD203B41FA5}">
                      <a16:colId xmlns:a16="http://schemas.microsoft.com/office/drawing/2014/main" val="3959123882"/>
                    </a:ext>
                  </a:extLst>
                </a:gridCol>
              </a:tblGrid>
              <a:tr h="759155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Commonly-held Assumption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Reality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3106088029"/>
                  </a:ext>
                </a:extLst>
              </a:tr>
              <a:tr h="759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is already secured at multiple layers (OS, Database, Network…)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&amp; Backup is where 100% of your data lives!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2273028328"/>
                  </a:ext>
                </a:extLst>
              </a:tr>
              <a:tr h="759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Attack Surface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Small and deep inside the perimeter/datacenter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Large, vulnerable, and reachable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1395849043"/>
                  </a:ext>
                </a:extLst>
              </a:tr>
              <a:tr h="759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Threat Level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Most attacks target users, end-points, servers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Number of attacks on storage is small but growing; however, impact can be devastating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2923234743"/>
                  </a:ext>
                </a:extLst>
              </a:tr>
              <a:tr h="96291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Ransomware</a:t>
                      </a:r>
                      <a:endParaRPr lang="en-US" sz="19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Most ransomware encrypts data on end-points/servers; securing storage can't stop that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&amp; Backup is the last line of defense against any ransomware attack -- secure data copies &amp; backups essential for recovery!</a:t>
                      </a:r>
                      <a:endParaRPr lang="en-US" sz="19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733955353"/>
                  </a:ext>
                </a:extLst>
              </a:tr>
              <a:tr h="89296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900" b="1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Existing Tools</a:t>
                      </a: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9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Lots of tools already in place for vulnerability scanning (</a:t>
                      </a:r>
                      <a:r>
                        <a:rPr lang="en-US" sz="1900" b="0" i="0" u="none" strike="noStrike" cap="none" dirty="0" err="1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eg</a:t>
                      </a:r>
                      <a:r>
                        <a:rPr lang="en-US" sz="19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, Rapid7, Nessus, Qualys)</a:t>
                      </a:r>
                    </a:p>
                  </a:txBody>
                  <a:tcPr marL="5776" marR="5776" marT="5776" marB="0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9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Existing tools offer almost zero coverage for storage, storage management, and backup</a:t>
                      </a:r>
                    </a:p>
                  </a:txBody>
                  <a:tcPr marL="5776" marR="5776" marT="5776" marB="0"/>
                </a:tc>
                <a:extLst>
                  <a:ext uri="{0D108BD9-81ED-4DB2-BD59-A6C34878D82A}">
                    <a16:rowId xmlns:a16="http://schemas.microsoft.com/office/drawing/2014/main" val="1593502035"/>
                  </a:ext>
                </a:extLst>
              </a:tr>
            </a:tbl>
          </a:graphicData>
        </a:graphic>
      </p:graphicFrame>
      <p:sp>
        <p:nvSpPr>
          <p:cNvPr id="7" name="object 6">
            <a:extLst>
              <a:ext uri="{FF2B5EF4-FFF2-40B4-BE49-F238E27FC236}">
                <a16:creationId xmlns:a16="http://schemas.microsoft.com/office/drawing/2014/main" id="{648DBC82-DF3E-4063-BBCC-853A630A0955}"/>
              </a:ext>
            </a:extLst>
          </p:cNvPr>
          <p:cNvSpPr/>
          <p:nvPr/>
        </p:nvSpPr>
        <p:spPr>
          <a:xfrm>
            <a:off x="6477906" y="422423"/>
            <a:ext cx="5504301" cy="15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>
              <a:defRPr/>
            </a:pPr>
            <a:endParaRPr sz="1092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564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700CFFAE64C4E8366E0EC807CC557" ma:contentTypeVersion="12" ma:contentTypeDescription="Create a new document." ma:contentTypeScope="" ma:versionID="3793679ee07af5dbe44aed06d215f9dd">
  <xsd:schema xmlns:xsd="http://www.w3.org/2001/XMLSchema" xmlns:xs="http://www.w3.org/2001/XMLSchema" xmlns:p="http://schemas.microsoft.com/office/2006/metadata/properties" xmlns:ns2="28b5dd5e-73be-469d-a9c3-a94491ab2abb" xmlns:ns3="7a988adc-0d5a-4fec-be86-a1cf5838276e" targetNamespace="http://schemas.microsoft.com/office/2006/metadata/properties" ma:root="true" ma:fieldsID="b77d339ea449b9aa468bb0a958d0314e" ns2:_="" ns3:_="">
    <xsd:import namespace="28b5dd5e-73be-469d-a9c3-a94491ab2abb"/>
    <xsd:import namespace="7a988adc-0d5a-4fec-be86-a1cf58382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5dd5e-73be-469d-a9c3-a94491ab2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88adc-0d5a-4fec-be86-a1cf58382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988adc-0d5a-4fec-be86-a1cf5838276e">
      <UserInfo>
        <DisplayName/>
        <AccountId xsi:nil="true"/>
        <AccountType/>
      </UserInfo>
    </SharedWithUsers>
    <MediaLengthInSeconds xmlns="28b5dd5e-73be-469d-a9c3-a94491ab2abb" xsi:nil="true"/>
  </documentManagement>
</p:properties>
</file>

<file path=customXml/itemProps1.xml><?xml version="1.0" encoding="utf-8"?>
<ds:datastoreItem xmlns:ds="http://schemas.openxmlformats.org/officeDocument/2006/customXml" ds:itemID="{75211C7A-23EE-41D2-B19E-8450B81233E8}"/>
</file>

<file path=customXml/itemProps2.xml><?xml version="1.0" encoding="utf-8"?>
<ds:datastoreItem xmlns:ds="http://schemas.openxmlformats.org/officeDocument/2006/customXml" ds:itemID="{7F7009FE-745F-4E70-8F89-7CB12D3FE1FD}"/>
</file>

<file path=customXml/itemProps3.xml><?xml version="1.0" encoding="utf-8"?>
<ds:datastoreItem xmlns:ds="http://schemas.openxmlformats.org/officeDocument/2006/customXml" ds:itemID="{CC6DC99E-388B-4C09-BB28-637A9E6843F0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1305</Words>
  <Application>Microsoft Office PowerPoint</Application>
  <PresentationFormat>Widescreen</PresentationFormat>
  <Paragraphs>319</Paragraphs>
  <Slides>20</Slides>
  <Notes>20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Guttman Mantova</vt:lpstr>
      <vt:lpstr>Inter</vt:lpstr>
      <vt:lpstr>Inter-Regular</vt:lpstr>
      <vt:lpstr>Khand</vt:lpstr>
      <vt:lpstr>Open Sans</vt:lpstr>
      <vt:lpstr>Open Sans Light</vt:lpstr>
      <vt:lpstr>Office Theme</vt:lpstr>
      <vt:lpstr>Simple Light</vt:lpstr>
      <vt:lpstr>2_Simple Light</vt:lpstr>
      <vt:lpstr>1_Office Theme</vt:lpstr>
      <vt:lpstr>4_Simple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 Hami</dc:creator>
  <cp:lastModifiedBy>Jasmin Hami</cp:lastModifiedBy>
  <cp:revision>1</cp:revision>
  <dcterms:created xsi:type="dcterms:W3CDTF">2021-10-20T08:53:29Z</dcterms:created>
  <dcterms:modified xsi:type="dcterms:W3CDTF">2021-10-20T08:55:56Z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0x010100458700CFFAE64C4E8366E0EC807CC557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